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4.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Override PartName="/ppt/notesSlides/notesSlide3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1.xml" ContentType="application/vnd.openxmlformats-officedocument.presentationml.notesSlide+xml"/>
  <Override PartName="/ppt/slideMasters/slideMaster2.xml" ContentType="application/vnd.openxmlformats-officedocument.presentationml.slideMaster+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comments/comment1.xml" ContentType="application/vnd.openxmlformats-officedocument.presentationml.comments+xml"/>
  <Override PartName="/ppt/theme/theme4.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8"/>
  </p:notesMasterIdLst>
  <p:handoutMasterIdLst>
    <p:handoutMasterId r:id="rId59"/>
  </p:handoutMasterIdLst>
  <p:sldIdLst>
    <p:sldId id="500" r:id="rId3"/>
    <p:sldId id="541" r:id="rId4"/>
    <p:sldId id="796" r:id="rId5"/>
    <p:sldId id="840" r:id="rId6"/>
    <p:sldId id="799" r:id="rId7"/>
    <p:sldId id="827" r:id="rId8"/>
    <p:sldId id="845" r:id="rId9"/>
    <p:sldId id="850" r:id="rId10"/>
    <p:sldId id="828" r:id="rId11"/>
    <p:sldId id="846" r:id="rId12"/>
    <p:sldId id="829" r:id="rId13"/>
    <p:sldId id="830" r:id="rId14"/>
    <p:sldId id="843" r:id="rId15"/>
    <p:sldId id="831" r:id="rId16"/>
    <p:sldId id="832" r:id="rId17"/>
    <p:sldId id="844" r:id="rId18"/>
    <p:sldId id="833" r:id="rId19"/>
    <p:sldId id="834" r:id="rId20"/>
    <p:sldId id="835" r:id="rId21"/>
    <p:sldId id="826" r:id="rId22"/>
    <p:sldId id="798" r:id="rId23"/>
    <p:sldId id="761" r:id="rId24"/>
    <p:sldId id="836" r:id="rId25"/>
    <p:sldId id="800" r:id="rId26"/>
    <p:sldId id="801" r:id="rId27"/>
    <p:sldId id="847" r:id="rId28"/>
    <p:sldId id="802" r:id="rId29"/>
    <p:sldId id="803" r:id="rId30"/>
    <p:sldId id="848" r:id="rId31"/>
    <p:sldId id="804" r:id="rId32"/>
    <p:sldId id="805" r:id="rId33"/>
    <p:sldId id="806" r:id="rId34"/>
    <p:sldId id="807" r:id="rId35"/>
    <p:sldId id="808" r:id="rId36"/>
    <p:sldId id="809" r:id="rId37"/>
    <p:sldId id="849" r:id="rId38"/>
    <p:sldId id="810" r:id="rId39"/>
    <p:sldId id="811" r:id="rId40"/>
    <p:sldId id="812" r:id="rId41"/>
    <p:sldId id="837" r:id="rId42"/>
    <p:sldId id="838" r:id="rId43"/>
    <p:sldId id="813" r:id="rId44"/>
    <p:sldId id="841" r:id="rId45"/>
    <p:sldId id="842" r:id="rId46"/>
    <p:sldId id="814" r:id="rId47"/>
    <p:sldId id="815" r:id="rId48"/>
    <p:sldId id="816" r:id="rId49"/>
    <p:sldId id="817" r:id="rId50"/>
    <p:sldId id="818" r:id="rId51"/>
    <p:sldId id="819" r:id="rId52"/>
    <p:sldId id="820" r:id="rId53"/>
    <p:sldId id="797" r:id="rId54"/>
    <p:sldId id="823" r:id="rId55"/>
    <p:sldId id="824" r:id="rId56"/>
    <p:sldId id="681" r:id="rId57"/>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5" clrIdx="0"/>
  <p:cmAuthor id="1" name="ElaineHorn" initials="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6" autoAdjust="0"/>
    <p:restoredTop sz="86525" autoAdjust="0"/>
  </p:normalViewPr>
  <p:slideViewPr>
    <p:cSldViewPr snapToGrid="0">
      <p:cViewPr varScale="1">
        <p:scale>
          <a:sx n="63" d="100"/>
          <a:sy n="63" d="100"/>
        </p:scale>
        <p:origin x="1116" y="7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65"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3" Type="http://schemas.openxmlformats.org/officeDocument/2006/relationships/slide" Target="slides/slide22.xml"/><Relationship Id="rId18" Type="http://schemas.openxmlformats.org/officeDocument/2006/relationships/slide" Target="slides/slide28.xml"/><Relationship Id="rId26" Type="http://schemas.openxmlformats.org/officeDocument/2006/relationships/slide" Target="slides/slide38.xml"/><Relationship Id="rId21" Type="http://schemas.openxmlformats.org/officeDocument/2006/relationships/slide" Target="slides/slide32.xml"/><Relationship Id="rId34" Type="http://schemas.openxmlformats.org/officeDocument/2006/relationships/slide" Target="slides/slide47.xml"/><Relationship Id="rId7" Type="http://schemas.openxmlformats.org/officeDocument/2006/relationships/slide" Target="slides/slide15.xml"/><Relationship Id="rId12" Type="http://schemas.openxmlformats.org/officeDocument/2006/relationships/slide" Target="slides/slide21.xml"/><Relationship Id="rId17" Type="http://schemas.openxmlformats.org/officeDocument/2006/relationships/slide" Target="slides/slide27.xml"/><Relationship Id="rId25" Type="http://schemas.openxmlformats.org/officeDocument/2006/relationships/slide" Target="slides/slide37.xml"/><Relationship Id="rId33" Type="http://schemas.openxmlformats.org/officeDocument/2006/relationships/slide" Target="slides/slide46.xml"/><Relationship Id="rId38" Type="http://schemas.openxmlformats.org/officeDocument/2006/relationships/slide" Target="slides/slide51.xml"/><Relationship Id="rId2" Type="http://schemas.openxmlformats.org/officeDocument/2006/relationships/slide" Target="slides/slide6.xml"/><Relationship Id="rId16" Type="http://schemas.openxmlformats.org/officeDocument/2006/relationships/slide" Target="slides/slide25.xml"/><Relationship Id="rId20" Type="http://schemas.openxmlformats.org/officeDocument/2006/relationships/slide" Target="slides/slide31.xml"/><Relationship Id="rId29" Type="http://schemas.openxmlformats.org/officeDocument/2006/relationships/slide" Target="slides/slide41.xml"/><Relationship Id="rId1" Type="http://schemas.openxmlformats.org/officeDocument/2006/relationships/slide" Target="slides/slide5.xml"/><Relationship Id="rId6" Type="http://schemas.openxmlformats.org/officeDocument/2006/relationships/slide" Target="slides/slide14.xml"/><Relationship Id="rId11" Type="http://schemas.openxmlformats.org/officeDocument/2006/relationships/slide" Target="slides/slide20.xml"/><Relationship Id="rId24" Type="http://schemas.openxmlformats.org/officeDocument/2006/relationships/slide" Target="slides/slide35.xml"/><Relationship Id="rId32" Type="http://schemas.openxmlformats.org/officeDocument/2006/relationships/slide" Target="slides/slide45.xml"/><Relationship Id="rId37" Type="http://schemas.openxmlformats.org/officeDocument/2006/relationships/slide" Target="slides/slide50.xml"/><Relationship Id="rId5" Type="http://schemas.openxmlformats.org/officeDocument/2006/relationships/slide" Target="slides/slide12.xml"/><Relationship Id="rId15" Type="http://schemas.openxmlformats.org/officeDocument/2006/relationships/slide" Target="slides/slide24.xml"/><Relationship Id="rId23" Type="http://schemas.openxmlformats.org/officeDocument/2006/relationships/slide" Target="slides/slide34.xml"/><Relationship Id="rId28" Type="http://schemas.openxmlformats.org/officeDocument/2006/relationships/slide" Target="slides/slide40.xml"/><Relationship Id="rId36" Type="http://schemas.openxmlformats.org/officeDocument/2006/relationships/slide" Target="slides/slide49.xml"/><Relationship Id="rId10" Type="http://schemas.openxmlformats.org/officeDocument/2006/relationships/slide" Target="slides/slide19.xml"/><Relationship Id="rId19" Type="http://schemas.openxmlformats.org/officeDocument/2006/relationships/slide" Target="slides/slide30.xml"/><Relationship Id="rId31" Type="http://schemas.openxmlformats.org/officeDocument/2006/relationships/slide" Target="slides/slide43.xml"/><Relationship Id="rId4" Type="http://schemas.openxmlformats.org/officeDocument/2006/relationships/slide" Target="slides/slide11.xml"/><Relationship Id="rId9" Type="http://schemas.openxmlformats.org/officeDocument/2006/relationships/slide" Target="slides/slide18.xml"/><Relationship Id="rId14" Type="http://schemas.openxmlformats.org/officeDocument/2006/relationships/slide" Target="slides/slide23.xml"/><Relationship Id="rId22" Type="http://schemas.openxmlformats.org/officeDocument/2006/relationships/slide" Target="slides/slide33.xml"/><Relationship Id="rId27" Type="http://schemas.openxmlformats.org/officeDocument/2006/relationships/slide" Target="slides/slide39.xml"/><Relationship Id="rId30" Type="http://schemas.openxmlformats.org/officeDocument/2006/relationships/slide" Target="slides/slide42.xml"/><Relationship Id="rId35" Type="http://schemas.openxmlformats.org/officeDocument/2006/relationships/slide" Target="slides/slide48.xml"/><Relationship Id="rId8" Type="http://schemas.openxmlformats.org/officeDocument/2006/relationships/slide" Target="slides/slide17.xml"/><Relationship Id="rId3"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9-25T09:51:08.929" idx="1">
    <p:pos x="5544" y="320"/>
    <p:text>from Vittoria:  vittoria deloulay	9/24/2013
I think this would look better if it was in the slide format, not as a graphic. (see corresponding planning guide)</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88">
              <a:lnSpc>
                <a:spcPct val="100000"/>
              </a:lnSpc>
              <a:defRPr/>
            </a:pPr>
            <a:fld id="{E7EB4DA2-8BFB-4C25-8348-069CBABA53FF}" type="slidenum">
              <a:rPr lang="en-US" sz="800"/>
              <a:pPr algn="r" defTabSz="903288">
                <a:lnSpc>
                  <a:spcPct val="100000"/>
                </a:lnSpc>
                <a:defRPr/>
              </a:pPr>
              <a:t>‹#›</a:t>
            </a:fld>
            <a:endParaRPr lang="en-US" sz="800" dirty="0"/>
          </a:p>
        </p:txBody>
      </p:sp>
    </p:spTree>
    <p:extLst>
      <p:ext uri="{BB962C8B-B14F-4D97-AF65-F5344CB8AC3E}">
        <p14:creationId xmlns:p14="http://schemas.microsoft.com/office/powerpoint/2010/main" val="2155832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8">
              <a:lnSpc>
                <a:spcPct val="100000"/>
              </a:lnSpc>
              <a:tabLst>
                <a:tab pos="2387600" algn="l"/>
                <a:tab pos="4830763" algn="l"/>
              </a:tabLst>
              <a:defRPr/>
            </a:pPr>
            <a:r>
              <a:rPr lang="en-US" sz="800" dirty="0"/>
              <a:t>© 2006, Cisco Systems, Inc. All rights reserved.</a:t>
            </a:r>
          </a:p>
          <a:p>
            <a:pPr algn="l" defTabSz="611188">
              <a:lnSpc>
                <a:spcPct val="100000"/>
              </a:lnSpc>
              <a:tabLst>
                <a:tab pos="2387600" algn="l"/>
                <a:tab pos="4830763" algn="l"/>
              </a:tabLst>
              <a:defRPr/>
            </a:pPr>
            <a:r>
              <a:rPr lang="en-US" sz="800" dirty="0"/>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25E10C89-F8A7-4157-A987-D9097F7301B1}" type="slidenum">
              <a:rPr lang="en-US"/>
              <a:pPr>
                <a:defRPr/>
              </a:pPr>
              <a:t>‹#›</a:t>
            </a:fld>
            <a:endParaRPr lang="en-US" dirty="0"/>
          </a:p>
        </p:txBody>
      </p:sp>
      <p:sp>
        <p:nvSpPr>
          <p:cNvPr id="3687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2132144070"/>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E4EC8631-9D87-4882-BB0A-1CEF56072891}" type="slidenum">
              <a:rPr lang="en-US" smtClean="0"/>
              <a:pPr/>
              <a:t>1</a:t>
            </a:fld>
            <a:endParaRPr lang="en-US" dirty="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404813" y="4378325"/>
            <a:ext cx="6121400" cy="4252913"/>
          </a:xfrm>
          <a:noFill/>
          <a:ln/>
        </p:spPr>
        <p:txBody>
          <a:bodyPr/>
          <a:lstStyle/>
          <a:p>
            <a:pPr>
              <a:buFontTx/>
              <a:buNone/>
            </a:pPr>
            <a:r>
              <a:rPr lang="en-US" b="1" dirty="0" smtClean="0"/>
              <a:t>Cisco Networking Academy program</a:t>
            </a:r>
          </a:p>
          <a:p>
            <a:pPr>
              <a:buFontTx/>
              <a:buNone/>
            </a:pPr>
            <a:r>
              <a:rPr lang="en-US" b="1" dirty="0" smtClean="0"/>
              <a:t>Scaling Networks</a:t>
            </a:r>
          </a:p>
          <a:p>
            <a:pPr>
              <a:buFontTx/>
              <a:buNone/>
            </a:pPr>
            <a:r>
              <a:rPr lang="en-US" sz="1300" b="1" dirty="0" smtClean="0"/>
              <a:t>Chapter 5: </a:t>
            </a:r>
            <a:r>
              <a:rPr lang="en-US" sz="1400" b="1" dirty="0" smtClean="0"/>
              <a:t>Adjust and Troubleshoot Single-Area OSPF</a:t>
            </a:r>
            <a:r>
              <a:rPr lang="en-US" sz="1300" b="1" dirty="0" smtClean="0"/>
              <a:t> </a:t>
            </a:r>
            <a:endParaRPr lang="en-GB" b="1"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7 </a:t>
            </a:r>
            <a:r>
              <a:rPr lang="en-US" dirty="0" smtClean="0"/>
              <a:t>Configuring</a:t>
            </a:r>
            <a:r>
              <a:rPr lang="en-US" baseline="0" dirty="0" smtClean="0"/>
              <a:t> Single-Area OSPFv3</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8 </a:t>
            </a:r>
            <a:r>
              <a:rPr lang="en-US" dirty="0" smtClean="0"/>
              <a:t>Verifying </a:t>
            </a:r>
            <a:r>
              <a:rPr lang="en-US" baseline="0" dirty="0" smtClean="0"/>
              <a:t>Single-Area OSPFv3</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8 </a:t>
            </a:r>
            <a:r>
              <a:rPr lang="en-US" dirty="0" smtClean="0"/>
              <a:t>Verifying </a:t>
            </a:r>
            <a:r>
              <a:rPr lang="en-US" baseline="0" dirty="0" smtClean="0"/>
              <a:t>Single-Area OSPFv3</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5.1.2.1 OSPF</a:t>
            </a:r>
            <a:r>
              <a:rPr lang="en-US" baseline="0" dirty="0" smtClean="0"/>
              <a:t> Network Types</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5.1.2.2 Challenges</a:t>
            </a:r>
            <a:r>
              <a:rPr lang="en-US" baseline="0" dirty="0" smtClean="0"/>
              <a:t> in Multiaccess Networks</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5.1.2.3 OSPF Designated Router</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5.1.2.3 OSPF Designated Router</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5.1.2.4 Verifying DR/BDR Roles</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a:noFill/>
        </p:spPr>
        <p:txBody>
          <a:bodyPr/>
          <a:lstStyle/>
          <a:p>
            <a:fld id="{5A2FEA66-C2E0-43E9-88C2-97EEC9610B6C}" type="slidenum">
              <a:rPr lang="en-US" smtClean="0"/>
              <a:pPr/>
              <a:t>2</a:t>
            </a:fld>
            <a:endParaRPr lang="en-US" dirty="0"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buFontTx/>
              <a:buNone/>
            </a:pPr>
            <a:r>
              <a:rPr lang="en-US" b="1" dirty="0" smtClean="0"/>
              <a:t>Chapter 5</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5.1.2.5</a:t>
            </a:r>
            <a:r>
              <a:rPr lang="en-US" baseline="0" dirty="0" smtClean="0"/>
              <a:t>  Verifying DR/BDR Adjacencies</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5.1.2.6</a:t>
            </a:r>
            <a:r>
              <a:rPr lang="en-US" baseline="0" dirty="0" smtClean="0"/>
              <a:t> Default DR/BDR Election Process</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28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5.1.2.7</a:t>
            </a:r>
            <a:r>
              <a:rPr lang="en-US" baseline="0" dirty="0" smtClean="0"/>
              <a:t> DR/BDR Election Process</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a:t>
            </a:r>
            <a:r>
              <a:rPr lang="en-US" baseline="0" dirty="0" smtClean="0"/>
              <a:t>8 The OSPF Priority</a:t>
            </a:r>
          </a:p>
          <a:p>
            <a:pPr>
              <a:lnSpc>
                <a:spcPct val="80000"/>
              </a:lnSpc>
              <a:buFontTx/>
              <a:buNone/>
            </a:pPr>
            <a:r>
              <a:rPr lang="en-US" baseline="0" dirty="0" smtClean="0"/>
              <a:t>5.1.2.9 Changing the OSPF priority</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5.1.3.1</a:t>
            </a:r>
            <a:r>
              <a:rPr lang="en-US" baseline="0" dirty="0" smtClean="0"/>
              <a:t> Propagating a Default Static Route in OSPFv2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5.1.3.2</a:t>
            </a:r>
            <a:r>
              <a:rPr lang="en-US" baseline="0" dirty="0" smtClean="0"/>
              <a:t> Verifying the Propagated Default Route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5.1.3.3</a:t>
            </a:r>
            <a:r>
              <a:rPr lang="en-US" baseline="0" dirty="0" smtClean="0"/>
              <a:t> Propagating a Default Static Route in OSPFv3</a:t>
            </a:r>
          </a:p>
          <a:p>
            <a:pPr>
              <a:lnSpc>
                <a:spcPct val="80000"/>
              </a:lnSpc>
              <a:buFontTx/>
              <a:buNone/>
            </a:pPr>
            <a:r>
              <a:rPr lang="en-US" baseline="0" dirty="0" smtClean="0"/>
              <a:t>5.1.3.4 Verifying the Propagated IPv6 Default Route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34</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5.1.4.1</a:t>
            </a:r>
            <a:r>
              <a:rPr lang="en-US" baseline="0" dirty="0" smtClean="0"/>
              <a:t> OSPF Hello and Dead Intervals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5.1.4.2</a:t>
            </a:r>
            <a:r>
              <a:rPr lang="en-US" baseline="0" dirty="0" smtClean="0"/>
              <a:t> Modifying OSPFv2 Intervals</a:t>
            </a:r>
          </a:p>
          <a:p>
            <a:pPr>
              <a:lnSpc>
                <a:spcPct val="80000"/>
              </a:lnSpc>
              <a:buFontTx/>
              <a:buNone/>
            </a:pPr>
            <a:r>
              <a:rPr lang="en-US" baseline="0" dirty="0" smtClean="0"/>
              <a:t>5.1.4.3 Modifying OSPFv3 Intervals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5.1.5.1 Routers are Targets</a:t>
            </a:r>
          </a:p>
          <a:p>
            <a:pPr>
              <a:lnSpc>
                <a:spcPct val="80000"/>
              </a:lnSpc>
              <a:buFontTx/>
              <a:buNone/>
            </a:pPr>
            <a:r>
              <a:rPr lang="en-US" baseline="0" dirty="0" smtClean="0"/>
              <a:t>5.1.5.2 Secure Routing Updates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3</a:t>
            </a:fld>
            <a:endParaRPr lang="en-US" dirty="0"/>
          </a:p>
        </p:txBody>
      </p:sp>
    </p:spTree>
    <p:extLst>
      <p:ext uri="{BB962C8B-B14F-4D97-AF65-F5344CB8AC3E}">
        <p14:creationId xmlns:p14="http://schemas.microsoft.com/office/powerpoint/2010/main" val="882733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5.1.5.3 MD5 Authentication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39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5.1.5.4 </a:t>
            </a:r>
            <a:r>
              <a:rPr lang="en-US" sz="1200" dirty="0" smtClean="0"/>
              <a:t>Configuring OSPF MD5 Authentication</a:t>
            </a: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5.1.5.5 </a:t>
            </a:r>
            <a:r>
              <a:rPr lang="en-US" sz="1200" dirty="0" smtClean="0"/>
              <a:t>OSPF MD5 Authentication Example</a:t>
            </a:r>
            <a:endParaRPr lang="en-US" baseline="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5.1.5.5 </a:t>
            </a:r>
            <a:r>
              <a:rPr lang="en-US" sz="1200" dirty="0" smtClean="0"/>
              <a:t>OSPF MD5 Authentication Example</a:t>
            </a:r>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5.1.5.6 </a:t>
            </a:r>
            <a:r>
              <a:rPr lang="en-US" sz="1200" dirty="0" smtClean="0"/>
              <a:t>Verifying OSPF MD5 Authentication</a:t>
            </a:r>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43</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5.1.5.6 </a:t>
            </a:r>
            <a:r>
              <a:rPr lang="en-US" sz="1200" dirty="0" smtClean="0"/>
              <a:t>Verifying OSPF MD5 Authentication</a:t>
            </a:r>
            <a:endParaRPr lang="en-US" baseline="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5.2 Troubleshooting Single-Area OSPF Implementations</a:t>
            </a:r>
            <a:endParaRPr lang="en-GB" b="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5.2.1.1 Overview</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5.2.1.2 OSPF States</a:t>
            </a: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47</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5.2.1.3 OSPF Troubleshooting Commands</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5.1 Advanced Single-Area OSPF Configurations</a:t>
            </a:r>
            <a:endParaRPr lang="en-GB" b="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48</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5.2.1.4 </a:t>
            </a:r>
            <a:r>
              <a:rPr lang="en-US" sz="1200" dirty="0" smtClean="0">
                <a:cs typeface="Arial" charset="0"/>
              </a:rPr>
              <a:t>Components of Troubleshooting OSPF</a:t>
            </a:r>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49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5.2.2.1 Troubleshooting Neighbor Issues</a:t>
            </a:r>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50</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5.2.2.2 Troubleshooting OSPF Routing Table Issues</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51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5.2.3.2 Troubleshooting OSPFv3</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52</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53</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pPr>
                <a:defRPr/>
              </a:pPr>
              <a:t>54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5</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5.1.1.1 Routing</a:t>
            </a:r>
            <a:r>
              <a:rPr lang="en-US" baseline="0" dirty="0" smtClean="0"/>
              <a:t> versus Switching</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6</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5.1.1.2 Static Routing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9</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5.1.1.3 Dynamic Routing Protocols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11</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5 </a:t>
            </a:r>
            <a:r>
              <a:rPr lang="en-US" dirty="0" smtClean="0"/>
              <a:t>Configuring Single-Area</a:t>
            </a:r>
            <a:r>
              <a:rPr lang="en-US" baseline="0" dirty="0" smtClean="0"/>
              <a:t> OSPF</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pPr/>
              <a:t>12</a:t>
            </a:fld>
            <a:endParaRPr lang="en-US" dirty="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01BBB46D-A68F-453A-ADAC-D6E5143346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602D8DB9-125D-49B3-8BCC-F9D106BDA5A7}" type="slidenum">
              <a:rPr lang="en-US" sz="1000">
                <a:solidFill>
                  <a:srgbClr val="D3D3D3"/>
                </a:solidFill>
              </a:rPr>
              <a:pPr algn="r" defTabSz="814388">
                <a:lnSpc>
                  <a:spcPct val="100000"/>
                </a:lnSpc>
                <a:defRPr/>
              </a:pPr>
              <a:t>‹#›</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ITE PC v4.1</a:t>
            </a:r>
          </a:p>
          <a:p>
            <a:pPr algn="l" defTabSz="814388">
              <a:lnSpc>
                <a:spcPct val="100000"/>
              </a:lnSpc>
              <a:defRPr/>
            </a:pPr>
            <a:r>
              <a:rPr lang="en-US" sz="700" dirty="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44D8A9F-EF57-4EE6-A242-4C1A2E3B2F98}"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580"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88">
              <a:lnSpc>
                <a:spcPct val="100000"/>
              </a:lnSpc>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a:lnSpc>
                <a:spcPct val="100000"/>
              </a:lnSpc>
              <a:defRPr/>
            </a:pPr>
            <a:fld id="{4656828F-70FF-4FA6-A4C2-1E97AB34D530}" type="slidenum">
              <a:rPr lang="en-US" sz="1000">
                <a:solidFill>
                  <a:srgbClr val="D3D3D3"/>
                </a:solidFill>
              </a:rPr>
              <a:pPr algn="r" defTabSz="814388">
                <a:lnSpc>
                  <a:spcPct val="100000"/>
                </a:lnSpc>
                <a:defRPr/>
              </a:pPr>
              <a:t>‹#›</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algn="l" defTabSz="814388">
              <a:lnSpc>
                <a:spcPct val="100000"/>
              </a:lnSpc>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a:lnSpc>
                <a:spcPct val="100000"/>
              </a:lnSpc>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81"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5: Adjust and Troubleshoot Single-Area OSPF </a:t>
            </a:r>
            <a:br>
              <a:rPr lang="en-US" sz="2800" dirty="0" smtClean="0"/>
            </a:b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55638" y="1542198"/>
            <a:ext cx="7940675" cy="4044216"/>
          </a:xfrm>
        </p:spPr>
        <p:txBody>
          <a:bodyPr/>
          <a:lstStyle/>
          <a:p>
            <a:pPr algn="just"/>
            <a:r>
              <a:rPr lang="en-US" dirty="0" smtClean="0"/>
              <a:t>Dynamic routing protocols are used by routers to share information about the reachability and status of remote networks.</a:t>
            </a:r>
          </a:p>
          <a:p>
            <a:pPr algn="just"/>
            <a:r>
              <a:rPr lang="en-US" dirty="0"/>
              <a:t>Routers receiving the update automatically add this information to their own routing </a:t>
            </a:r>
            <a:r>
              <a:rPr lang="en-US" dirty="0" smtClean="0"/>
              <a:t>tables.</a:t>
            </a:r>
          </a:p>
          <a:p>
            <a:pPr algn="just"/>
            <a:r>
              <a:rPr lang="en-US" dirty="0" smtClean="0"/>
              <a:t>The </a:t>
            </a:r>
            <a:r>
              <a:rPr lang="en-US" dirty="0"/>
              <a:t>routing protocols then determine the best path, or route, to each network. </a:t>
            </a:r>
            <a:endParaRPr lang="en-US" dirty="0" smtClean="0"/>
          </a:p>
          <a:p>
            <a:pPr algn="just"/>
            <a:r>
              <a:rPr lang="en-US" dirty="0" smtClean="0"/>
              <a:t>A </a:t>
            </a:r>
            <a:r>
              <a:rPr lang="en-US" dirty="0"/>
              <a:t>primary benefit of dynamic routing protocols is that routers exchange routing information when there is a topology change</a:t>
            </a:r>
            <a:r>
              <a:rPr lang="en-US" dirty="0" smtClean="0"/>
              <a:t>.</a:t>
            </a:r>
          </a:p>
          <a:p>
            <a:pPr algn="just"/>
            <a:r>
              <a:rPr lang="en-US" dirty="0" smtClean="0"/>
              <a:t>Two most common dynamic routing protocols are EIGRP and OSPF.</a:t>
            </a:r>
          </a:p>
          <a:p>
            <a:pPr marL="457200" lvl="1" indent="0" algn="just"/>
            <a:endParaRPr lang="en-US" dirty="0" smtClean="0"/>
          </a:p>
          <a:p>
            <a:pPr marL="457200" lvl="1" indent="0" algn="just"/>
            <a:endParaRPr lang="en-US" dirty="0"/>
          </a:p>
        </p:txBody>
      </p:sp>
      <p:sp>
        <p:nvSpPr>
          <p:cNvPr id="5" name="Rectangle 2"/>
          <p:cNvSpPr>
            <a:spLocks noGrp="1" noChangeArrowheads="1"/>
          </p:cNvSpPr>
          <p:nvPr>
            <p:ph type="title"/>
          </p:nvPr>
        </p:nvSpPr>
        <p:spPr>
          <a:xfrm>
            <a:off x="409575" y="5152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Dynamic Routing Protocols</a:t>
            </a:r>
            <a:endParaRPr lang="en-US" dirty="0">
              <a:solidFill>
                <a:schemeClr val="accent5">
                  <a:lumMod val="75000"/>
                </a:schemeClr>
              </a:solidFill>
              <a:cs typeface="Arial" pitchFamily="34" charset="0"/>
            </a:endParaRPr>
          </a:p>
        </p:txBody>
      </p:sp>
    </p:spTree>
    <p:extLst>
      <p:ext uri="{BB962C8B-B14F-4D97-AF65-F5344CB8AC3E}">
        <p14:creationId xmlns:p14="http://schemas.microsoft.com/office/powerpoint/2010/main" val="2710690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83316" y="407275"/>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Configuring Single-Area OSPF</a:t>
            </a:r>
            <a:endParaRPr lang="en-US" dirty="0">
              <a:solidFill>
                <a:schemeClr val="accent5">
                  <a:lumMod val="75000"/>
                </a:schemeClr>
              </a:solidFill>
              <a:cs typeface="Arial" pitchFamily="34" charset="0"/>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74" y="4192390"/>
            <a:ext cx="4200525" cy="2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675" y="1245475"/>
            <a:ext cx="3819525" cy="309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436" y="4192382"/>
            <a:ext cx="4169138"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121707"/>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354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OSPF</a:t>
            </a:r>
            <a:endParaRPr lang="en-US" dirty="0">
              <a:solidFill>
                <a:schemeClr val="accent5">
                  <a:lumMod val="75000"/>
                </a:schemeClr>
              </a:solidFill>
              <a:cs typeface="Arial"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439" y="1471613"/>
            <a:ext cx="5063522" cy="1345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60103" y="3359055"/>
            <a:ext cx="7940675" cy="803512"/>
          </a:xfrm>
        </p:spPr>
        <p:txBody>
          <a:bodyPr/>
          <a:lstStyle/>
          <a:p>
            <a:pPr algn="just"/>
            <a:r>
              <a:rPr lang="en-US" dirty="0"/>
              <a:t>Command to verify that the router has formed an adjacency with its neighboring routers. If the router ID of the neighboring router is not displayed, or if it does not show as being in a state of FULL, the two routers have not formed an OSPF adjacency.</a:t>
            </a:r>
          </a:p>
        </p:txBody>
      </p:sp>
    </p:spTree>
    <p:extLst>
      <p:ext uri="{BB962C8B-B14F-4D97-AF65-F5344CB8AC3E}">
        <p14:creationId xmlns:p14="http://schemas.microsoft.com/office/powerpoint/2010/main" val="2730317567"/>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5105969"/>
            <a:ext cx="7940675" cy="803512"/>
          </a:xfrm>
        </p:spPr>
        <p:txBody>
          <a:bodyPr/>
          <a:lstStyle/>
          <a:p>
            <a:pPr algn="just"/>
            <a:r>
              <a:rPr lang="en-US" sz="2000" dirty="0"/>
              <a:t>Command </a:t>
            </a:r>
            <a:r>
              <a:rPr lang="en-US" sz="2000" dirty="0" smtClean="0"/>
              <a:t>to </a:t>
            </a:r>
            <a:r>
              <a:rPr lang="en-US" sz="2000" dirty="0"/>
              <a:t>verify vital OSPF configuration </a:t>
            </a:r>
            <a:r>
              <a:rPr lang="en-US" sz="2000" dirty="0" smtClean="0"/>
              <a:t>information, which includes </a:t>
            </a:r>
            <a:r>
              <a:rPr lang="en-US" sz="2000" dirty="0"/>
              <a:t>the OSPF process ID, the router ID, networks the router is advertising, the neighbors the router is receiving updates from, and the default administrative distance, which is 110 for OSPF.</a:t>
            </a:r>
          </a:p>
        </p:txBody>
      </p:sp>
      <p:sp>
        <p:nvSpPr>
          <p:cNvPr id="4" name="Rectangle 2"/>
          <p:cNvSpPr>
            <a:spLocks noGrp="1" noChangeArrowheads="1"/>
          </p:cNvSpPr>
          <p:nvPr>
            <p:ph type="title"/>
          </p:nvPr>
        </p:nvSpPr>
        <p:spPr>
          <a:xfrm>
            <a:off x="409575" y="4354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OSPF</a:t>
            </a:r>
            <a:endParaRPr lang="en-US" dirty="0">
              <a:solidFill>
                <a:schemeClr val="accent5">
                  <a:lumMod val="75000"/>
                </a:schemeClr>
              </a:solidFill>
              <a:cs typeface="Arial"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748" y="1474667"/>
            <a:ext cx="4823691" cy="3494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918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83317" y="464933"/>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 (cont.)</a:t>
            </a:r>
            <a:endParaRPr lang="en-US" dirty="0">
              <a:solidFill>
                <a:schemeClr val="accent5">
                  <a:lumMod val="75000"/>
                </a:schemeClr>
              </a:solidFill>
              <a:cs typeface="Arial"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334" y="1585912"/>
            <a:ext cx="5752282" cy="328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04967" y="5103674"/>
            <a:ext cx="8106769" cy="646331"/>
          </a:xfrm>
          <a:prstGeom prst="rect">
            <a:avLst/>
          </a:prstGeom>
        </p:spPr>
        <p:txBody>
          <a:bodyPr wrap="square">
            <a:spAutoFit/>
          </a:bodyPr>
          <a:lstStyle/>
          <a:p>
            <a:pPr algn="just"/>
            <a:r>
              <a:rPr lang="en-US" sz="2000" dirty="0" smtClean="0"/>
              <a:t>Command to </a:t>
            </a:r>
            <a:r>
              <a:rPr lang="en-US" sz="2000" dirty="0"/>
              <a:t>display the OSPF process ID and router ID as well as the OSPF SPF and OSPF area information.</a:t>
            </a:r>
          </a:p>
        </p:txBody>
      </p:sp>
    </p:spTree>
    <p:extLst>
      <p:ext uri="{BB962C8B-B14F-4D97-AF65-F5344CB8AC3E}">
        <p14:creationId xmlns:p14="http://schemas.microsoft.com/office/powerpoint/2010/main" val="86428269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 (cont.)</a:t>
            </a:r>
            <a:endParaRPr lang="en-US" dirty="0">
              <a:solidFill>
                <a:schemeClr val="accent5">
                  <a:lumMod val="75000"/>
                </a:schemeClr>
              </a:solidFill>
              <a:cs typeface="Arial" pitchFamily="34"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460" y="1283970"/>
            <a:ext cx="4643282" cy="335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2808" y="4763067"/>
            <a:ext cx="7940675" cy="1805983"/>
          </a:xfrm>
        </p:spPr>
        <p:txBody>
          <a:bodyPr/>
          <a:lstStyle/>
          <a:p>
            <a:pPr algn="just"/>
            <a:r>
              <a:rPr lang="en-US" sz="2000" dirty="0"/>
              <a:t>Command provides a detailed list for every OSPF-enabled interface and is very useful to determine whether the</a:t>
            </a:r>
            <a:r>
              <a:rPr lang="en-US" sz="2000" b="1" dirty="0"/>
              <a:t> network </a:t>
            </a:r>
            <a:r>
              <a:rPr lang="en-US" sz="2000" dirty="0"/>
              <a:t>statements were correctly composed.</a:t>
            </a:r>
          </a:p>
        </p:txBody>
      </p:sp>
    </p:spTree>
    <p:extLst>
      <p:ext uri="{BB962C8B-B14F-4D97-AF65-F5344CB8AC3E}">
        <p14:creationId xmlns:p14="http://schemas.microsoft.com/office/powerpoint/2010/main" val="2393043625"/>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3562066"/>
            <a:ext cx="7940675" cy="941695"/>
          </a:xfrm>
        </p:spPr>
        <p:txBody>
          <a:bodyPr/>
          <a:lstStyle/>
          <a:p>
            <a:r>
              <a:rPr lang="en-US" dirty="0"/>
              <a:t>Command </a:t>
            </a:r>
            <a:r>
              <a:rPr lang="en-US" dirty="0" smtClean="0"/>
              <a:t>to </a:t>
            </a:r>
            <a:r>
              <a:rPr lang="en-US" dirty="0"/>
              <a:t>display a summary and status of OSPF-enabled interfaces.</a:t>
            </a:r>
          </a:p>
        </p:txBody>
      </p:sp>
      <p:sp>
        <p:nvSpPr>
          <p:cNvPr id="4"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 (cont.)</a:t>
            </a:r>
            <a:endParaRPr lang="en-US" dirty="0">
              <a:solidFill>
                <a:schemeClr val="accent5">
                  <a:lumMod val="75000"/>
                </a:schemeClr>
              </a:solidFill>
              <a:cs typeface="Arial" pitchFamily="34"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972" y="1487251"/>
            <a:ext cx="44291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2060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4" y="4014960"/>
            <a:ext cx="451485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9481"/>
          <a:stretch/>
        </p:blipFill>
        <p:spPr bwMode="auto">
          <a:xfrm>
            <a:off x="2490789" y="1085850"/>
            <a:ext cx="394811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2" name="Rectangle 2"/>
          <p:cNvSpPr>
            <a:spLocks noGrp="1" noChangeArrowheads="1"/>
          </p:cNvSpPr>
          <p:nvPr>
            <p:ph type="title"/>
          </p:nvPr>
        </p:nvSpPr>
        <p:spPr>
          <a:xfrm>
            <a:off x="347664" y="361697"/>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Configuring Single-Area OSPFv3</a:t>
            </a:r>
            <a:endParaRPr lang="en-US" dirty="0">
              <a:solidFill>
                <a:schemeClr val="accent5">
                  <a:lumMod val="75000"/>
                </a:schemeClr>
              </a:solidFill>
              <a:cs typeface="Arial" pitchFamily="34" charset="0"/>
            </a:endParaRPr>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665" y="4133850"/>
            <a:ext cx="4123888" cy="240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849778"/>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OSPFv3</a:t>
            </a:r>
            <a:endParaRPr lang="en-US" dirty="0">
              <a:solidFill>
                <a:schemeClr val="accent5">
                  <a:lumMod val="75000"/>
                </a:schemeClr>
              </a:solidFill>
              <a:cs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618" y="1357313"/>
            <a:ext cx="5563108" cy="2255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373" y="3581399"/>
            <a:ext cx="5641690" cy="2748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76323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OSPFv3 (cont.)</a:t>
            </a:r>
            <a:endParaRPr lang="en-US" dirty="0">
              <a:solidFill>
                <a:schemeClr val="accent5">
                  <a:lumMod val="75000"/>
                </a:schemeClr>
              </a:solidFill>
              <a:cs typeface="Arial"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465" y="1312606"/>
            <a:ext cx="4866785" cy="3492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546" y="4965906"/>
            <a:ext cx="4794180" cy="144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0795383"/>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2625" y="449468"/>
            <a:ext cx="8145462" cy="838200"/>
          </a:xfrm>
        </p:spPr>
        <p:txBody>
          <a:bodyPr/>
          <a:lstStyle/>
          <a:p>
            <a:pPr eaLnBrk="1" hangingPunct="1"/>
            <a:r>
              <a:rPr lang="en-US" dirty="0" smtClean="0">
                <a:ea typeface="ＭＳ Ｐゴシック" pitchFamily="34" charset="-128"/>
              </a:rPr>
              <a:t>Chapter 5</a:t>
            </a:r>
          </a:p>
        </p:txBody>
      </p:sp>
      <p:sp>
        <p:nvSpPr>
          <p:cNvPr id="6147" name="Rectangle 3"/>
          <p:cNvSpPr>
            <a:spLocks noGrp="1" noChangeArrowheads="1"/>
          </p:cNvSpPr>
          <p:nvPr>
            <p:ph idx="1"/>
          </p:nvPr>
        </p:nvSpPr>
        <p:spPr>
          <a:xfrm>
            <a:off x="496991" y="1601788"/>
            <a:ext cx="8131175" cy="4437062"/>
          </a:xfrm>
        </p:spPr>
        <p:txBody>
          <a:bodyPr/>
          <a:lstStyle/>
          <a:p>
            <a:pPr marL="0" indent="0" eaLnBrk="1" hangingPunct="1">
              <a:buNone/>
            </a:pPr>
            <a:r>
              <a:rPr lang="en-US" sz="2000" dirty="0">
                <a:cs typeface="Arial" charset="0"/>
              </a:rPr>
              <a:t>5</a:t>
            </a:r>
            <a:r>
              <a:rPr lang="en-US" sz="2000" dirty="0" smtClean="0">
                <a:cs typeface="Arial" charset="0"/>
              </a:rPr>
              <a:t>.0  Introduction</a:t>
            </a:r>
          </a:p>
          <a:p>
            <a:pPr marL="0" indent="0" eaLnBrk="1" hangingPunct="1">
              <a:buNone/>
            </a:pPr>
            <a:r>
              <a:rPr lang="en-US" sz="2000" dirty="0">
                <a:cs typeface="Arial" charset="0"/>
              </a:rPr>
              <a:t>5</a:t>
            </a:r>
            <a:r>
              <a:rPr lang="en-US" sz="2000" dirty="0" smtClean="0">
                <a:cs typeface="Arial" charset="0"/>
              </a:rPr>
              <a:t>.1  Advanced Single-Area OSPF Implementations</a:t>
            </a:r>
          </a:p>
          <a:p>
            <a:pPr marL="0" indent="0" eaLnBrk="1" hangingPunct="1">
              <a:buNone/>
            </a:pPr>
            <a:r>
              <a:rPr lang="en-US" sz="2000" dirty="0">
                <a:cs typeface="Arial" charset="0"/>
              </a:rPr>
              <a:t>5</a:t>
            </a:r>
            <a:r>
              <a:rPr lang="en-US" sz="2000" dirty="0" smtClean="0">
                <a:cs typeface="Arial" charset="0"/>
              </a:rPr>
              <a:t>.2 Troubleshooting Single-Area OSPF Implementations</a:t>
            </a:r>
          </a:p>
          <a:p>
            <a:pPr marL="0" indent="0" eaLnBrk="1" hangingPunct="1">
              <a:buNone/>
            </a:pPr>
            <a:r>
              <a:rPr lang="en-US" sz="2000" dirty="0">
                <a:cs typeface="Arial" charset="0"/>
              </a:rPr>
              <a:t>5</a:t>
            </a:r>
            <a:r>
              <a:rPr lang="en-US" sz="2000" dirty="0" smtClean="0">
                <a:cs typeface="Arial" charset="0"/>
              </a:rPr>
              <a:t>.3  Summary</a:t>
            </a:r>
          </a:p>
          <a:p>
            <a:pPr marL="0" indent="0" eaLnBrk="1" hangingPunct="1">
              <a:buFont typeface="Wingdings" pitchFamily="2" charset="2"/>
              <a:buNone/>
            </a:pPr>
            <a:endParaRPr lang="en-US" dirty="0" smtClean="0">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Network Types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5046" y="1481916"/>
            <a:ext cx="8088515" cy="5119533"/>
          </a:xfrm>
        </p:spPr>
        <p:txBody>
          <a:bodyPr/>
          <a:lstStyle/>
          <a:p>
            <a:pPr marL="0" indent="0" eaLnBrk="1" hangingPunct="1">
              <a:lnSpc>
                <a:spcPct val="100000"/>
              </a:lnSpc>
              <a:buNone/>
              <a:defRPr/>
            </a:pPr>
            <a:r>
              <a:rPr lang="en-US" sz="2000" b="1" dirty="0" smtClean="0">
                <a:solidFill>
                  <a:schemeClr val="tx1"/>
                </a:solidFill>
              </a:rPr>
              <a:t>OSPF defines 5 network types;</a:t>
            </a:r>
          </a:p>
          <a:p>
            <a:pPr marL="381000" indent="-381000" eaLnBrk="1" hangingPunct="1">
              <a:lnSpc>
                <a:spcPct val="100000"/>
              </a:lnSpc>
              <a:defRPr/>
            </a:pPr>
            <a:r>
              <a:rPr lang="en-US" sz="1800" b="1" dirty="0" smtClean="0">
                <a:solidFill>
                  <a:schemeClr val="tx1"/>
                </a:solidFill>
              </a:rPr>
              <a:t>Point-to-point </a:t>
            </a:r>
            <a:r>
              <a:rPr lang="en-US" sz="1800" dirty="0"/>
              <a:t> –</a:t>
            </a:r>
            <a:r>
              <a:rPr lang="en-US" sz="1800" dirty="0" smtClean="0">
                <a:solidFill>
                  <a:schemeClr val="tx1"/>
                </a:solidFill>
              </a:rPr>
              <a:t> Two routers interconnected over a common link. </a:t>
            </a:r>
            <a:r>
              <a:rPr lang="en-US" sz="1800" dirty="0" smtClean="0"/>
              <a:t>O</a:t>
            </a:r>
            <a:r>
              <a:rPr lang="en-US" sz="1800" dirty="0" smtClean="0">
                <a:solidFill>
                  <a:schemeClr val="tx1"/>
                </a:solidFill>
              </a:rPr>
              <a:t>ften the configuration in WAN links.</a:t>
            </a:r>
            <a:endParaRPr lang="en-US" sz="1800" b="1" dirty="0" smtClean="0">
              <a:solidFill>
                <a:schemeClr val="tx1"/>
              </a:solidFill>
            </a:endParaRPr>
          </a:p>
          <a:p>
            <a:pPr marL="381000" indent="-381000" eaLnBrk="1" hangingPunct="1">
              <a:lnSpc>
                <a:spcPct val="100000"/>
              </a:lnSpc>
              <a:defRPr/>
            </a:pPr>
            <a:r>
              <a:rPr lang="en-US" sz="1800" b="1" dirty="0" smtClean="0">
                <a:solidFill>
                  <a:schemeClr val="tx1"/>
                </a:solidFill>
              </a:rPr>
              <a:t>Broadcast Multiaccess </a:t>
            </a:r>
            <a:r>
              <a:rPr lang="en-US" sz="1800" dirty="0"/>
              <a:t> –</a:t>
            </a:r>
            <a:r>
              <a:rPr lang="en-US" sz="1800" dirty="0" smtClean="0">
                <a:solidFill>
                  <a:schemeClr val="tx1"/>
                </a:solidFill>
              </a:rPr>
              <a:t> Multiple routers interconnected over an Ethernet network. </a:t>
            </a:r>
          </a:p>
          <a:p>
            <a:pPr marL="381000" indent="-381000" eaLnBrk="1" hangingPunct="1">
              <a:lnSpc>
                <a:spcPct val="100000"/>
              </a:lnSpc>
              <a:defRPr/>
            </a:pPr>
            <a:r>
              <a:rPr lang="en-US" sz="1800" b="1" dirty="0" smtClean="0">
                <a:solidFill>
                  <a:schemeClr val="tx1"/>
                </a:solidFill>
              </a:rPr>
              <a:t>Non-broadcast Multiaccess (NBMA) </a:t>
            </a:r>
            <a:r>
              <a:rPr lang="en-US" sz="1800" dirty="0"/>
              <a:t> –</a:t>
            </a:r>
            <a:r>
              <a:rPr lang="en-US" sz="1800" dirty="0" smtClean="0">
                <a:solidFill>
                  <a:schemeClr val="tx1"/>
                </a:solidFill>
              </a:rPr>
              <a:t> </a:t>
            </a:r>
            <a:r>
              <a:rPr lang="en-US" sz="1800" dirty="0"/>
              <a:t>Multiple routers interconnected in a network that does not allow broadcasts, such as Frame Relay.</a:t>
            </a:r>
          </a:p>
          <a:p>
            <a:pPr marL="381000" indent="-381000" eaLnBrk="1" hangingPunct="1">
              <a:lnSpc>
                <a:spcPct val="100000"/>
              </a:lnSpc>
              <a:defRPr/>
            </a:pPr>
            <a:r>
              <a:rPr lang="en-US" sz="1800" b="1" dirty="0" smtClean="0">
                <a:solidFill>
                  <a:schemeClr val="tx1"/>
                </a:solidFill>
              </a:rPr>
              <a:t>Point-to-multipoint </a:t>
            </a:r>
            <a:r>
              <a:rPr lang="en-US" sz="1800" dirty="0"/>
              <a:t> –</a:t>
            </a:r>
            <a:r>
              <a:rPr lang="en-US" sz="1800" dirty="0" smtClean="0">
                <a:solidFill>
                  <a:schemeClr val="tx1"/>
                </a:solidFill>
              </a:rPr>
              <a:t> Multiple routers interconnected in a hub-and-spoke topology over an NBMA network.</a:t>
            </a:r>
          </a:p>
          <a:p>
            <a:pPr marL="381000" indent="-381000" eaLnBrk="1" hangingPunct="1">
              <a:lnSpc>
                <a:spcPct val="100000"/>
              </a:lnSpc>
              <a:defRPr/>
            </a:pPr>
            <a:r>
              <a:rPr lang="en-US" sz="1800" b="1" dirty="0" smtClean="0">
                <a:solidFill>
                  <a:schemeClr val="tx1"/>
                </a:solidFill>
              </a:rPr>
              <a:t>Virtual links </a:t>
            </a:r>
            <a:r>
              <a:rPr lang="en-US" sz="1800" dirty="0"/>
              <a:t> –</a:t>
            </a:r>
            <a:r>
              <a:rPr lang="en-US" sz="1800" dirty="0" smtClean="0">
                <a:solidFill>
                  <a:schemeClr val="tx1"/>
                </a:solidFill>
              </a:rPr>
              <a:t> Special OSPF network used to interconnect distant OSPF areas to the backbone area.</a:t>
            </a:r>
          </a:p>
          <a:p>
            <a:pPr marL="381000" indent="-381000" eaLnBrk="1" hangingPunct="1">
              <a:lnSpc>
                <a:spcPct val="75000"/>
              </a:lnSpc>
              <a:defRPr/>
            </a:pPr>
            <a:endParaRPr lang="en-US" sz="2000" dirty="0" smtClean="0">
              <a:solidFill>
                <a:schemeClr val="tx1"/>
              </a:solidFill>
            </a:endParaRPr>
          </a:p>
          <a:p>
            <a:pPr marL="381000" indent="-381000" eaLnBrk="1" hangingPunct="1">
              <a:lnSpc>
                <a:spcPct val="75000"/>
              </a:lnSpc>
              <a:defRPr/>
            </a:pPr>
            <a:endParaRPr lang="en-US" altLang="ja-JP" sz="2000" dirty="0" smtClean="0">
              <a:ea typeface="ＭＳ Ｐゴシック" pitchFamily="34" charset="-128"/>
            </a:endParaRPr>
          </a:p>
        </p:txBody>
      </p:sp>
    </p:spTree>
    <p:extLst>
      <p:ext uri="{BB962C8B-B14F-4D97-AF65-F5344CB8AC3E}">
        <p14:creationId xmlns:p14="http://schemas.microsoft.com/office/powerpoint/2010/main" val="268030826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Challenges in Multiaccess Networks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0296" y="1331685"/>
            <a:ext cx="7733619" cy="2362200"/>
          </a:xfrm>
        </p:spPr>
        <p:txBody>
          <a:bodyPr/>
          <a:lstStyle/>
          <a:p>
            <a:pPr marL="381000" indent="-381000" eaLnBrk="1" hangingPunct="1">
              <a:lnSpc>
                <a:spcPct val="100000"/>
              </a:lnSpc>
              <a:buNone/>
              <a:defRPr/>
            </a:pPr>
            <a:r>
              <a:rPr lang="en-US" sz="2000" dirty="0" smtClean="0">
                <a:solidFill>
                  <a:schemeClr val="tx1"/>
                </a:solidFill>
              </a:rPr>
              <a:t>Multiaccess networks can create two challenges for OSPF:</a:t>
            </a:r>
          </a:p>
          <a:p>
            <a:pPr marL="381000" indent="-381000" eaLnBrk="1" hangingPunct="1">
              <a:lnSpc>
                <a:spcPct val="100000"/>
              </a:lnSpc>
              <a:defRPr/>
            </a:pPr>
            <a:r>
              <a:rPr lang="en-US" sz="2000" b="1" dirty="0" smtClean="0">
                <a:solidFill>
                  <a:schemeClr val="tx1"/>
                </a:solidFill>
              </a:rPr>
              <a:t>Creation of multiple adjacencies </a:t>
            </a:r>
            <a:r>
              <a:rPr lang="en-US" sz="2000" dirty="0" smtClean="0">
                <a:solidFill>
                  <a:schemeClr val="tx1"/>
                </a:solidFill>
              </a:rPr>
              <a:t>– creating adjacencies with multiple routers would lead to an excessive number of LSAs being exchanged.</a:t>
            </a:r>
          </a:p>
          <a:p>
            <a:pPr marL="381000" indent="-381000" eaLnBrk="1" hangingPunct="1">
              <a:lnSpc>
                <a:spcPct val="100000"/>
              </a:lnSpc>
              <a:spcBef>
                <a:spcPts val="1200"/>
              </a:spcBef>
              <a:defRPr/>
            </a:pPr>
            <a:r>
              <a:rPr lang="en-US" sz="2000" b="1" dirty="0" smtClean="0">
                <a:solidFill>
                  <a:schemeClr val="tx1"/>
                </a:solidFill>
              </a:rPr>
              <a:t>Extensive flooding of LSAs </a:t>
            </a:r>
            <a:r>
              <a:rPr lang="en-US" sz="2000" dirty="0" smtClean="0">
                <a:solidFill>
                  <a:schemeClr val="tx1"/>
                </a:solidFill>
              </a:rPr>
              <a:t>– Link-state routers flood the network when OSPF is initialized or when there is a change. </a:t>
            </a:r>
            <a:r>
              <a:rPr lang="en-US" sz="2000" dirty="0" smtClean="0">
                <a:solidFill>
                  <a:schemeClr val="tx1"/>
                </a:solidFill>
              </a:rPr>
              <a:t>This flooding can </a:t>
            </a:r>
            <a:r>
              <a:rPr lang="en-US" sz="2000" smtClean="0">
                <a:solidFill>
                  <a:schemeClr val="tx1"/>
                </a:solidFill>
              </a:rPr>
              <a:t>be excessive.</a:t>
            </a:r>
            <a:endParaRPr lang="en-US" altLang="ja-JP" sz="2000" dirty="0" smtClean="0">
              <a:ea typeface="ＭＳ Ｐゴシック" pitchFamily="34" charset="-128"/>
            </a:endParaRPr>
          </a:p>
        </p:txBody>
      </p:sp>
      <p:pic>
        <p:nvPicPr>
          <p:cNvPr id="91139" name="Picture 3"/>
          <p:cNvPicPr>
            <a:picLocks noChangeAspect="1" noChangeArrowheads="1"/>
          </p:cNvPicPr>
          <p:nvPr/>
        </p:nvPicPr>
        <p:blipFill>
          <a:blip r:embed="rId3" cstate="print"/>
          <a:srcRect l="51785" t="31448" r="19769" b="25298"/>
          <a:stretch>
            <a:fillRect/>
          </a:stretch>
        </p:blipFill>
        <p:spPr bwMode="auto">
          <a:xfrm>
            <a:off x="4853215" y="3693885"/>
            <a:ext cx="3701143" cy="3164115"/>
          </a:xfrm>
          <a:prstGeom prst="rect">
            <a:avLst/>
          </a:prstGeom>
          <a:noFill/>
          <a:ln w="9525" cap="flat" cmpd="sng" algn="ctr">
            <a:noFill/>
            <a:prstDash val="solid"/>
            <a:miter lim="800000"/>
            <a:headEnd/>
            <a:tailEnd/>
          </a:ln>
        </p:spPr>
      </p:pic>
      <p:sp>
        <p:nvSpPr>
          <p:cNvPr id="7" name="Rectangle 6"/>
          <p:cNvSpPr txBox="1">
            <a:spLocks noChangeArrowheads="1"/>
          </p:cNvSpPr>
          <p:nvPr/>
        </p:nvSpPr>
        <p:spPr bwMode="auto">
          <a:xfrm>
            <a:off x="821644" y="3998686"/>
            <a:ext cx="3792991" cy="2221592"/>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381000" indent="-381000" algn="l" eaLnBrk="1" hangingPunct="1">
              <a:lnSpc>
                <a:spcPct val="75000"/>
              </a:lnSpc>
              <a:buFont typeface="Arial" panose="020B0604020202020204" pitchFamily="34" charset="0"/>
              <a:buChar char="•"/>
              <a:defRPr/>
            </a:pPr>
            <a:r>
              <a:rPr lang="en-US" sz="2000" dirty="0"/>
              <a:t>Formula used to calculate the number of required </a:t>
            </a:r>
            <a:r>
              <a:rPr lang="en-US" sz="2000" dirty="0" smtClean="0"/>
              <a:t>adjacencies </a:t>
            </a:r>
            <a:r>
              <a:rPr lang="en-US" altLang="ja-JP" sz="2000" dirty="0"/>
              <a:t>n(n-1)/2	</a:t>
            </a:r>
          </a:p>
          <a:p>
            <a:pPr marL="342900" indent="-342900" algn="l" eaLnBrk="1" hangingPunct="1">
              <a:lnSpc>
                <a:spcPct val="75000"/>
              </a:lnSpc>
              <a:buFont typeface="Arial" panose="020B0604020202020204" pitchFamily="34" charset="0"/>
              <a:buChar char="•"/>
              <a:defRPr/>
            </a:pPr>
            <a:r>
              <a:rPr lang="en-US" altLang="ja-JP" sz="2000" dirty="0" smtClean="0"/>
              <a:t>A </a:t>
            </a:r>
            <a:r>
              <a:rPr lang="en-US" altLang="ja-JP" sz="2000" dirty="0"/>
              <a:t>topology of 4 </a:t>
            </a:r>
            <a:r>
              <a:rPr lang="en-US" altLang="ja-JP" sz="2000" dirty="0" smtClean="0"/>
              <a:t>routers would </a:t>
            </a:r>
            <a:r>
              <a:rPr lang="en-US" altLang="ja-JP" sz="2000" dirty="0"/>
              <a:t>result in 4(4-1)/2 </a:t>
            </a:r>
            <a:r>
              <a:rPr lang="en-US" altLang="ja-JP" sz="2000" dirty="0" smtClean="0"/>
              <a:t>= 6</a:t>
            </a:r>
            <a:endParaRPr lang="en-US" altLang="ja-JP" sz="2000" dirty="0"/>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Designated Router</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5045" y="1450016"/>
            <a:ext cx="8162257" cy="5153025"/>
          </a:xfrm>
        </p:spPr>
        <p:txBody>
          <a:bodyPr/>
          <a:lstStyle/>
          <a:p>
            <a:pPr marL="381000" indent="-381000" algn="just" eaLnBrk="1" hangingPunct="1">
              <a:lnSpc>
                <a:spcPct val="100000"/>
              </a:lnSpc>
              <a:defRPr/>
            </a:pPr>
            <a:r>
              <a:rPr lang="en-US" sz="2000" dirty="0"/>
              <a:t>The designated router (DR) is the solution to managing adjacencies and flooding of LSAs on a multiaccess network. OSPF elects a DR to be the collection and distribution point for LSAs sent and received.</a:t>
            </a:r>
          </a:p>
          <a:p>
            <a:pPr marL="381000" indent="-381000" eaLnBrk="1" hangingPunct="1">
              <a:lnSpc>
                <a:spcPct val="100000"/>
              </a:lnSpc>
              <a:defRPr/>
            </a:pPr>
            <a:r>
              <a:rPr lang="en-US" sz="2000" dirty="0"/>
              <a:t>The backup designated router (BDR) is elected in case the DR fails.</a:t>
            </a:r>
          </a:p>
          <a:p>
            <a:pPr marL="381000" indent="-381000" eaLnBrk="1" hangingPunct="1">
              <a:lnSpc>
                <a:spcPct val="100000"/>
              </a:lnSpc>
              <a:defRPr/>
            </a:pPr>
            <a:r>
              <a:rPr lang="en-US" sz="2000" dirty="0" smtClean="0">
                <a:solidFill>
                  <a:schemeClr val="tx1"/>
                </a:solidFill>
              </a:rPr>
              <a:t>All other non-DR and non-BDR routers become DROTHERs. DROTHERs only form adjacencies with the DR and BDR.</a:t>
            </a:r>
          </a:p>
          <a:p>
            <a:pPr marL="381000" indent="-381000" eaLnBrk="1" hangingPunct="1">
              <a:lnSpc>
                <a:spcPct val="100000"/>
              </a:lnSpc>
              <a:defRPr/>
            </a:pPr>
            <a:r>
              <a:rPr lang="en-US" sz="2000" dirty="0" smtClean="0">
                <a:solidFill>
                  <a:schemeClr val="tx1"/>
                </a:solidFill>
              </a:rPr>
              <a:t>DROTHERs only send their LSAs to the DR and BDR using the multicast address 224.0.0.6.</a:t>
            </a:r>
          </a:p>
          <a:p>
            <a:pPr marL="381000" indent="-381000" eaLnBrk="1" hangingPunct="1">
              <a:lnSpc>
                <a:spcPct val="100000"/>
              </a:lnSpc>
              <a:defRPr/>
            </a:pPr>
            <a:r>
              <a:rPr lang="en-US" sz="2000" dirty="0" smtClean="0">
                <a:solidFill>
                  <a:schemeClr val="tx1"/>
                </a:solidFill>
              </a:rPr>
              <a:t>DR uses the multicast address 224.0.0.5 to send LSAs to all other routers. DR only router flooding LSAs.</a:t>
            </a:r>
          </a:p>
          <a:p>
            <a:pPr marL="381000" indent="-381000" eaLnBrk="1" hangingPunct="1">
              <a:lnSpc>
                <a:spcPct val="100000"/>
              </a:lnSpc>
              <a:defRPr/>
            </a:pPr>
            <a:r>
              <a:rPr lang="en-US" altLang="ja-JP" sz="2000" dirty="0" smtClean="0"/>
              <a:t>DR/BDR Elections only necessary on </a:t>
            </a:r>
            <a:r>
              <a:rPr lang="en-US" altLang="ja-JP" sz="2000" dirty="0" err="1" smtClean="0"/>
              <a:t>multiaccess</a:t>
            </a:r>
            <a:r>
              <a:rPr lang="en-US" altLang="ja-JP" sz="2000" dirty="0" smtClean="0"/>
              <a:t> networks not in point-to-point networks.</a:t>
            </a:r>
            <a:endParaRPr lang="en-US" altLang="ja-JP" sz="2000" dirty="0" smtClean="0">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Designated </a:t>
            </a:r>
            <a:r>
              <a:rPr lang="en-US" dirty="0"/>
              <a:t>Router (cont.)</a:t>
            </a:r>
            <a:endParaRPr lang="en-US" dirty="0">
              <a:solidFill>
                <a:schemeClr val="accent5">
                  <a:lumMod val="75000"/>
                </a:schemeClr>
              </a:solidFill>
              <a:cs typeface="Arial"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291" y="1607572"/>
            <a:ext cx="5728107" cy="467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703459"/>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Verifying DR/BDR Roles</a:t>
            </a:r>
            <a:endParaRPr lang="en-US" dirty="0">
              <a:solidFill>
                <a:schemeClr val="accent5">
                  <a:lumMod val="75000"/>
                </a:schemeClr>
              </a:solidFill>
              <a:cs typeface="Arial" pitchFamily="34" charset="0"/>
            </a:endParaRPr>
          </a:p>
        </p:txBody>
      </p:sp>
      <p:pic>
        <p:nvPicPr>
          <p:cNvPr id="92162" name="Picture 2"/>
          <p:cNvPicPr>
            <a:picLocks noChangeAspect="1" noChangeArrowheads="1"/>
          </p:cNvPicPr>
          <p:nvPr/>
        </p:nvPicPr>
        <p:blipFill>
          <a:blip r:embed="rId3" cstate="print"/>
          <a:srcRect l="52430" t="40873" r="17786" b="15873"/>
          <a:stretch>
            <a:fillRect/>
          </a:stretch>
        </p:blipFill>
        <p:spPr bwMode="auto">
          <a:xfrm>
            <a:off x="1422398" y="1436913"/>
            <a:ext cx="6239613" cy="5094515"/>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Verifying DR/BDR Adjacencies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376032"/>
            <a:ext cx="7733619" cy="5153025"/>
          </a:xfrm>
        </p:spPr>
        <p:txBody>
          <a:bodyPr/>
          <a:lstStyle/>
          <a:p>
            <a:pPr marL="381000" indent="-381000" eaLnBrk="1" hangingPunct="1">
              <a:lnSpc>
                <a:spcPct val="75000"/>
              </a:lnSpc>
              <a:buNone/>
              <a:defRPr/>
            </a:pPr>
            <a:r>
              <a:rPr lang="en-US" sz="2000" dirty="0" smtClean="0"/>
              <a:t>S</a:t>
            </a:r>
            <a:r>
              <a:rPr lang="en-US" sz="2000" dirty="0" smtClean="0">
                <a:solidFill>
                  <a:schemeClr val="tx1"/>
                </a:solidFill>
              </a:rPr>
              <a:t>tate of neighbors in multiaccess networks can be:</a:t>
            </a:r>
          </a:p>
          <a:p>
            <a:pPr marL="381000" indent="-381000" eaLnBrk="1" hangingPunct="1">
              <a:lnSpc>
                <a:spcPct val="100000"/>
              </a:lnSpc>
              <a:defRPr/>
            </a:pPr>
            <a:r>
              <a:rPr lang="en-US" sz="2000" b="1" dirty="0" smtClean="0">
                <a:solidFill>
                  <a:schemeClr val="tx1"/>
                </a:solidFill>
              </a:rPr>
              <a:t>FULL/DROTHER</a:t>
            </a:r>
            <a:r>
              <a:rPr lang="en-US" sz="2000" dirty="0" smtClean="0">
                <a:solidFill>
                  <a:schemeClr val="tx1"/>
                </a:solidFill>
              </a:rPr>
              <a:t> </a:t>
            </a:r>
            <a:r>
              <a:rPr lang="en-US" sz="2000" dirty="0"/>
              <a:t> –</a:t>
            </a:r>
            <a:r>
              <a:rPr lang="en-US" sz="2000" dirty="0" smtClean="0">
                <a:solidFill>
                  <a:schemeClr val="tx1"/>
                </a:solidFill>
              </a:rPr>
              <a:t> This is a DR or BDR router that is fully adjacent with a non-DR or BDR router.</a:t>
            </a:r>
          </a:p>
          <a:p>
            <a:pPr marL="381000" indent="-381000" eaLnBrk="1" hangingPunct="1">
              <a:lnSpc>
                <a:spcPct val="100000"/>
              </a:lnSpc>
              <a:defRPr/>
            </a:pPr>
            <a:r>
              <a:rPr lang="en-US" sz="2000" b="1" dirty="0" smtClean="0">
                <a:solidFill>
                  <a:schemeClr val="tx1"/>
                </a:solidFill>
              </a:rPr>
              <a:t>FULL/DR</a:t>
            </a:r>
            <a:r>
              <a:rPr lang="en-US" sz="2000" dirty="0" smtClean="0">
                <a:solidFill>
                  <a:schemeClr val="tx1"/>
                </a:solidFill>
              </a:rPr>
              <a:t> </a:t>
            </a:r>
            <a:r>
              <a:rPr lang="en-US" sz="2000" dirty="0"/>
              <a:t> –</a:t>
            </a:r>
            <a:r>
              <a:rPr lang="en-US" sz="2000" dirty="0" smtClean="0">
                <a:solidFill>
                  <a:schemeClr val="tx1"/>
                </a:solidFill>
              </a:rPr>
              <a:t> The router is fully adjacent with the indicated DR neighbor.</a:t>
            </a:r>
          </a:p>
          <a:p>
            <a:pPr marL="381000" indent="-381000" eaLnBrk="1" hangingPunct="1">
              <a:lnSpc>
                <a:spcPct val="100000"/>
              </a:lnSpc>
              <a:defRPr/>
            </a:pPr>
            <a:r>
              <a:rPr lang="en-US" sz="2000" b="1" dirty="0" smtClean="0">
                <a:solidFill>
                  <a:schemeClr val="tx1"/>
                </a:solidFill>
              </a:rPr>
              <a:t>FULL/BDR</a:t>
            </a:r>
            <a:r>
              <a:rPr lang="en-US" sz="2000" dirty="0" smtClean="0">
                <a:solidFill>
                  <a:schemeClr val="tx1"/>
                </a:solidFill>
              </a:rPr>
              <a:t> </a:t>
            </a:r>
            <a:r>
              <a:rPr lang="en-US" sz="2000" dirty="0"/>
              <a:t> –</a:t>
            </a:r>
            <a:r>
              <a:rPr lang="en-US" sz="2000" dirty="0" smtClean="0">
                <a:solidFill>
                  <a:schemeClr val="tx1"/>
                </a:solidFill>
              </a:rPr>
              <a:t> The router is fully adjacent with the indicated BDR neighbor.</a:t>
            </a:r>
          </a:p>
          <a:p>
            <a:pPr marL="381000" indent="-381000" eaLnBrk="1" hangingPunct="1">
              <a:lnSpc>
                <a:spcPct val="100000"/>
              </a:lnSpc>
              <a:defRPr/>
            </a:pPr>
            <a:r>
              <a:rPr lang="en-US" sz="2000" b="1" dirty="0" smtClean="0">
                <a:solidFill>
                  <a:schemeClr val="tx1"/>
                </a:solidFill>
              </a:rPr>
              <a:t>2-WAY/DROTHER</a:t>
            </a:r>
            <a:r>
              <a:rPr lang="en-US" sz="2000" dirty="0" smtClean="0">
                <a:solidFill>
                  <a:schemeClr val="tx1"/>
                </a:solidFill>
              </a:rPr>
              <a:t> </a:t>
            </a:r>
            <a:r>
              <a:rPr lang="en-US" sz="2000" dirty="0"/>
              <a:t> –</a:t>
            </a:r>
            <a:r>
              <a:rPr lang="en-US" sz="2000" dirty="0" smtClean="0">
                <a:solidFill>
                  <a:schemeClr val="tx1"/>
                </a:solidFill>
              </a:rPr>
              <a:t> The non-DR or BDR router has a neighbor adjacency with another non-DR or BDR router.</a:t>
            </a:r>
            <a:endParaRPr lang="en-US" altLang="ja-JP" sz="2000" dirty="0" smtClean="0">
              <a:ea typeface="ＭＳ Ｐゴシック" pitchFamily="34" charset="-128"/>
            </a:endParaRPr>
          </a:p>
        </p:txBody>
      </p:sp>
      <p:pic>
        <p:nvPicPr>
          <p:cNvPr id="93186" name="Picture 2"/>
          <p:cNvPicPr>
            <a:picLocks noChangeAspect="1" noChangeArrowheads="1"/>
          </p:cNvPicPr>
          <p:nvPr/>
        </p:nvPicPr>
        <p:blipFill>
          <a:blip r:embed="rId3" cstate="print"/>
          <a:srcRect l="51314" t="55258" r="18009" b="27480"/>
          <a:stretch>
            <a:fillRect/>
          </a:stretch>
        </p:blipFill>
        <p:spPr bwMode="auto">
          <a:xfrm>
            <a:off x="1910441" y="4790853"/>
            <a:ext cx="5138391" cy="1625600"/>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The normal state for an OSPF router is usually FULL. </a:t>
            </a:r>
            <a:endParaRPr lang="en-US" dirty="0" smtClean="0"/>
          </a:p>
          <a:p>
            <a:pPr algn="just"/>
            <a:r>
              <a:rPr lang="en-US" dirty="0" smtClean="0"/>
              <a:t>If </a:t>
            </a:r>
            <a:r>
              <a:rPr lang="en-US" dirty="0"/>
              <a:t>a router is stuck in another state, it is an indication that there are problems in forming adjacencies. </a:t>
            </a:r>
            <a:endParaRPr lang="en-US" dirty="0" smtClean="0"/>
          </a:p>
          <a:p>
            <a:pPr algn="just"/>
            <a:r>
              <a:rPr lang="en-US" dirty="0" smtClean="0"/>
              <a:t>The </a:t>
            </a:r>
            <a:r>
              <a:rPr lang="en-US" dirty="0"/>
              <a:t>only exception to this is the 2-WAY state, which is normal in a </a:t>
            </a:r>
            <a:r>
              <a:rPr lang="en-US" dirty="0" err="1"/>
              <a:t>multiaccess</a:t>
            </a:r>
            <a:r>
              <a:rPr lang="en-US" dirty="0"/>
              <a:t> broadcast network. </a:t>
            </a:r>
          </a:p>
        </p:txBody>
      </p:sp>
      <p:sp>
        <p:nvSpPr>
          <p:cNvPr id="4" name="Rectangle 2"/>
          <p:cNvSpPr>
            <a:spLocks noGrp="1" noChangeArrowheads="1"/>
          </p:cNvSpPr>
          <p:nvPr>
            <p:ph type="title"/>
          </p:nvPr>
        </p:nvSpPr>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Verifying DR/BDR Adjacencies</a:t>
            </a:r>
            <a:endParaRPr lang="en-US" dirty="0">
              <a:solidFill>
                <a:schemeClr val="accent5">
                  <a:lumMod val="75000"/>
                </a:schemeClr>
              </a:solidFill>
              <a:cs typeface="Arial" pitchFamily="34" charset="0"/>
            </a:endParaRPr>
          </a:p>
        </p:txBody>
      </p:sp>
    </p:spTree>
    <p:extLst>
      <p:ext uri="{BB962C8B-B14F-4D97-AF65-F5344CB8AC3E}">
        <p14:creationId xmlns:p14="http://schemas.microsoft.com/office/powerpoint/2010/main" val="133082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Default DR/BDR Election Process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4028" y="1460281"/>
            <a:ext cx="8186628" cy="5131019"/>
          </a:xfrm>
        </p:spPr>
        <p:txBody>
          <a:bodyPr/>
          <a:lstStyle/>
          <a:p>
            <a:pPr marL="381000" indent="-381000" eaLnBrk="1" hangingPunct="1">
              <a:lnSpc>
                <a:spcPct val="75000"/>
              </a:lnSpc>
              <a:defRPr/>
            </a:pPr>
            <a:r>
              <a:rPr lang="en-US" sz="2000" dirty="0" smtClean="0"/>
              <a:t>T</a:t>
            </a:r>
            <a:r>
              <a:rPr lang="en-US" sz="2000" dirty="0" smtClean="0">
                <a:solidFill>
                  <a:schemeClr val="tx1"/>
                </a:solidFill>
              </a:rPr>
              <a:t>he router with the highest interface priority is elected as the DR.</a:t>
            </a:r>
          </a:p>
          <a:p>
            <a:pPr marL="381000" indent="-381000" eaLnBrk="1" hangingPunct="1">
              <a:lnSpc>
                <a:spcPct val="75000"/>
              </a:lnSpc>
              <a:defRPr/>
            </a:pPr>
            <a:r>
              <a:rPr lang="en-US" sz="2000" dirty="0" smtClean="0"/>
              <a:t>The router with the second highest interface priority is elected as the BDR.</a:t>
            </a:r>
          </a:p>
          <a:p>
            <a:pPr marL="381000" indent="-381000" eaLnBrk="1" hangingPunct="1">
              <a:lnSpc>
                <a:spcPct val="75000"/>
              </a:lnSpc>
              <a:defRPr/>
            </a:pPr>
            <a:r>
              <a:rPr lang="en-US" sz="2000" dirty="0" smtClean="0"/>
              <a:t>Priority can be configured between 0-255.  (</a:t>
            </a:r>
            <a:r>
              <a:rPr lang="en-US" sz="2000" dirty="0" smtClean="0">
                <a:solidFill>
                  <a:schemeClr val="tx1"/>
                </a:solidFill>
              </a:rPr>
              <a:t>Priority of 0 - router cannot become the DR. 0</a:t>
            </a:r>
          </a:p>
          <a:p>
            <a:pPr marL="381000" indent="-381000" eaLnBrk="1" hangingPunct="1">
              <a:lnSpc>
                <a:spcPct val="75000"/>
              </a:lnSpc>
              <a:defRPr/>
            </a:pPr>
            <a:r>
              <a:rPr lang="en-US" sz="2000" dirty="0" smtClean="0"/>
              <a:t>If interface priorities are equal, then the router with highest router ID is elected DR and second highest the BDR</a:t>
            </a:r>
          </a:p>
          <a:p>
            <a:pPr marL="381000" indent="-381000" eaLnBrk="1" hangingPunct="1">
              <a:lnSpc>
                <a:spcPct val="75000"/>
              </a:lnSpc>
              <a:defRPr/>
            </a:pPr>
            <a:r>
              <a:rPr lang="en-US" sz="2000" dirty="0" smtClean="0"/>
              <a:t>Three ways to determine router ID:</a:t>
            </a:r>
          </a:p>
          <a:p>
            <a:pPr marL="719137" lvl="1" indent="-381000" eaLnBrk="1" hangingPunct="1">
              <a:lnSpc>
                <a:spcPct val="75000"/>
              </a:lnSpc>
              <a:buFont typeface="Arial" panose="020B0604020202020204" pitchFamily="34" charset="0"/>
              <a:buChar char="•"/>
              <a:defRPr/>
            </a:pPr>
            <a:r>
              <a:rPr lang="en-US" dirty="0" smtClean="0">
                <a:solidFill>
                  <a:schemeClr val="tx1"/>
                </a:solidFill>
                <a:ea typeface="+mn-ea"/>
                <a:cs typeface="+mn-cs"/>
              </a:rPr>
              <a:t>Router ID can be manually configured.</a:t>
            </a:r>
          </a:p>
          <a:p>
            <a:pPr marL="719137" lvl="1" indent="-381000" eaLnBrk="1" hangingPunct="1">
              <a:lnSpc>
                <a:spcPct val="75000"/>
              </a:lnSpc>
              <a:buFont typeface="Arial" panose="020B0604020202020204" pitchFamily="34" charset="0"/>
              <a:buChar char="•"/>
              <a:defRPr/>
            </a:pPr>
            <a:r>
              <a:rPr lang="en-US" dirty="0" smtClean="0"/>
              <a:t>If not configured, the ID determined by the highest loopback IP address.</a:t>
            </a:r>
          </a:p>
          <a:p>
            <a:pPr marL="719137" lvl="1" indent="-381000" eaLnBrk="1" hangingPunct="1">
              <a:lnSpc>
                <a:spcPct val="75000"/>
              </a:lnSpc>
              <a:buFont typeface="Arial" panose="020B0604020202020204" pitchFamily="34" charset="0"/>
              <a:buChar char="•"/>
              <a:defRPr/>
            </a:pPr>
            <a:r>
              <a:rPr lang="en-US" dirty="0" smtClean="0">
                <a:solidFill>
                  <a:schemeClr val="tx1"/>
                </a:solidFill>
                <a:ea typeface="+mn-ea"/>
                <a:cs typeface="+mn-cs"/>
              </a:rPr>
              <a:t>If no loopbacks, the ID is determined by the highest active IPv4 address.</a:t>
            </a:r>
          </a:p>
          <a:p>
            <a:pPr marL="381000" indent="-381000" eaLnBrk="1" hangingPunct="1">
              <a:lnSpc>
                <a:spcPct val="75000"/>
              </a:lnSpc>
              <a:defRPr/>
            </a:pPr>
            <a:r>
              <a:rPr lang="en-US" sz="2000" dirty="0" smtClean="0"/>
              <a:t>In an IPv6 network, the router ID must be configured manually.</a:t>
            </a:r>
            <a:endParaRPr lang="en-US" sz="2000" dirty="0" smtClean="0">
              <a:solidFill>
                <a:schemeClr val="tx1"/>
              </a:solidFill>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DR/BDR Election Process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460281"/>
            <a:ext cx="8053278" cy="5150069"/>
          </a:xfrm>
        </p:spPr>
        <p:txBody>
          <a:bodyPr/>
          <a:lstStyle/>
          <a:p>
            <a:pPr marL="381000" indent="-381000" eaLnBrk="1" hangingPunct="1">
              <a:lnSpc>
                <a:spcPct val="100000"/>
              </a:lnSpc>
              <a:buNone/>
              <a:defRPr/>
            </a:pPr>
            <a:r>
              <a:rPr lang="en-US" sz="2000" dirty="0" smtClean="0"/>
              <a:t>DR remains the DR until one of the following occurs:</a:t>
            </a:r>
          </a:p>
          <a:p>
            <a:pPr marL="381000" indent="-381000" eaLnBrk="1" hangingPunct="1">
              <a:lnSpc>
                <a:spcPct val="100000"/>
              </a:lnSpc>
              <a:defRPr/>
            </a:pPr>
            <a:r>
              <a:rPr lang="en-US" sz="2000" dirty="0" smtClean="0"/>
              <a:t>The DR fails.</a:t>
            </a:r>
          </a:p>
          <a:p>
            <a:pPr marL="381000" indent="-381000" eaLnBrk="1" hangingPunct="1">
              <a:lnSpc>
                <a:spcPct val="100000"/>
              </a:lnSpc>
              <a:defRPr/>
            </a:pPr>
            <a:r>
              <a:rPr lang="en-US" sz="2000" dirty="0" smtClean="0">
                <a:solidFill>
                  <a:schemeClr val="tx1"/>
                </a:solidFill>
              </a:rPr>
              <a:t>The OSPF process on the DR fails or is stopped.</a:t>
            </a:r>
          </a:p>
          <a:p>
            <a:pPr marL="381000" indent="-381000" eaLnBrk="1" hangingPunct="1">
              <a:lnSpc>
                <a:spcPct val="100000"/>
              </a:lnSpc>
              <a:defRPr/>
            </a:pPr>
            <a:r>
              <a:rPr lang="en-US" sz="2000" dirty="0" smtClean="0">
                <a:solidFill>
                  <a:schemeClr val="tx1"/>
                </a:solidFill>
              </a:rPr>
              <a:t>The multiaccess interface on the DR fails or is shutdown.</a:t>
            </a:r>
          </a:p>
          <a:p>
            <a:pPr marL="381000" indent="-381000" eaLnBrk="1" hangingPunct="1">
              <a:lnSpc>
                <a:spcPct val="100000"/>
              </a:lnSpc>
              <a:buNone/>
              <a:defRPr/>
            </a:pPr>
            <a:r>
              <a:rPr lang="en-US" sz="2000" dirty="0" smtClean="0">
                <a:solidFill>
                  <a:schemeClr val="tx1"/>
                </a:solidFill>
              </a:rPr>
              <a:t>If the DR fails, the BDR is automatically promoted to DR.</a:t>
            </a:r>
          </a:p>
          <a:p>
            <a:pPr marL="381000" indent="-381000" eaLnBrk="1" hangingPunct="1">
              <a:lnSpc>
                <a:spcPct val="100000"/>
              </a:lnSpc>
              <a:defRPr/>
            </a:pPr>
            <a:r>
              <a:rPr lang="en-US" sz="2000" dirty="0" smtClean="0"/>
              <a:t>There is then a</a:t>
            </a:r>
            <a:r>
              <a:rPr lang="en-US" sz="2000" dirty="0" smtClean="0">
                <a:solidFill>
                  <a:schemeClr val="tx1"/>
                </a:solidFill>
              </a:rPr>
              <a:t> new BDR election and the DROTHER with the higher priority or router ID is elected as the new BDR.</a:t>
            </a:r>
          </a:p>
          <a:p>
            <a:pPr marL="381000" indent="-381000" eaLnBrk="1" hangingPunct="1">
              <a:lnSpc>
                <a:spcPct val="75000"/>
              </a:lnSpc>
              <a:defRPr/>
            </a:pPr>
            <a:endParaRPr lang="en-US" sz="2000" dirty="0" smtClean="0">
              <a:solidFill>
                <a:schemeClr val="tx1"/>
              </a:solidFill>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1433016"/>
            <a:ext cx="7940675" cy="4153398"/>
          </a:xfrm>
        </p:spPr>
        <p:txBody>
          <a:bodyPr/>
          <a:lstStyle/>
          <a:p>
            <a:pPr algn="just"/>
            <a:r>
              <a:rPr lang="en-US" dirty="0"/>
              <a:t>The DR becomes the focal point for the collection and distribution of LSAs; therefore, this router must have sufficient CPU and memory capacity to handle the workload. It is possible to influence the DR/BDR election process through configurations.</a:t>
            </a:r>
          </a:p>
          <a:p>
            <a:pPr algn="just"/>
            <a:r>
              <a:rPr lang="en-US" dirty="0"/>
              <a:t>If the interface priorities are equal on all routers, the router with the highest router ID is elected the DR. It is possible to configure the router ID to manipulate the DR/BDR election. However, this process only works if there is a stringent plan for setting the router ID on all routers. In large networks, this can be cumbersome. </a:t>
            </a:r>
          </a:p>
          <a:p>
            <a:pPr algn="just"/>
            <a:endParaRPr lang="en-US" dirty="0"/>
          </a:p>
        </p:txBody>
      </p:sp>
      <p:sp>
        <p:nvSpPr>
          <p:cNvPr id="4" name="Rectangle 2"/>
          <p:cNvSpPr>
            <a:spLocks noGrp="1" noChangeArrowheads="1"/>
          </p:cNvSpPr>
          <p:nvPr>
            <p:ph type="title"/>
          </p:nvPr>
        </p:nvSpPr>
        <p:spPr>
          <a:xfrm>
            <a:off x="655638" y="348129"/>
            <a:ext cx="8145462"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DR/BDR Election Process</a:t>
            </a:r>
            <a:endParaRPr lang="en-US" dirty="0">
              <a:solidFill>
                <a:schemeClr val="accent5">
                  <a:lumMod val="75000"/>
                </a:schemeClr>
              </a:solidFill>
              <a:cs typeface="Arial" pitchFamily="34" charset="0"/>
            </a:endParaRPr>
          </a:p>
        </p:txBody>
      </p:sp>
    </p:spTree>
    <p:extLst>
      <p:ext uri="{BB962C8B-B14F-4D97-AF65-F5344CB8AC3E}">
        <p14:creationId xmlns:p14="http://schemas.microsoft.com/office/powerpoint/2010/main" val="2997633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55638" y="508228"/>
            <a:ext cx="8145462" cy="838200"/>
          </a:xfrm>
        </p:spPr>
        <p:txBody>
          <a:bodyPr/>
          <a:lstStyle/>
          <a:p>
            <a:r>
              <a:rPr lang="en-US" dirty="0" smtClean="0"/>
              <a:t>Chapter 5: Objectives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17" y="1619251"/>
            <a:ext cx="8429199" cy="380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The OSPF Priority</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276350"/>
            <a:ext cx="8034228" cy="5070256"/>
          </a:xfrm>
        </p:spPr>
        <p:txBody>
          <a:bodyPr/>
          <a:lstStyle/>
          <a:p>
            <a:pPr eaLnBrk="1" hangingPunct="1">
              <a:lnSpc>
                <a:spcPct val="100000"/>
              </a:lnSpc>
              <a:defRPr/>
            </a:pPr>
            <a:r>
              <a:rPr lang="en-US" sz="2000" dirty="0"/>
              <a:t>Instead of setting the router ID on all routers, it </a:t>
            </a:r>
            <a:r>
              <a:rPr lang="en-US" sz="2000" dirty="0" smtClean="0">
                <a:solidFill>
                  <a:schemeClr val="tx1"/>
                </a:solidFill>
              </a:rPr>
              <a:t>is better to control the election by setting interface priorities.</a:t>
            </a:r>
          </a:p>
          <a:p>
            <a:pPr marL="800100" lvl="1" indent="-342900" eaLnBrk="1" hangingPunct="1">
              <a:lnSpc>
                <a:spcPct val="100000"/>
              </a:lnSpc>
              <a:buFont typeface="Arial" panose="020B0604020202020204" pitchFamily="34" charset="0"/>
              <a:buChar char="•"/>
              <a:defRPr/>
            </a:pPr>
            <a:r>
              <a:rPr lang="en-US" dirty="0" smtClean="0"/>
              <a:t>To change the priority, use one of the following commands:</a:t>
            </a:r>
          </a:p>
          <a:p>
            <a:pPr marL="677862" lvl="2" eaLnBrk="1" hangingPunct="1">
              <a:lnSpc>
                <a:spcPct val="100000"/>
              </a:lnSpc>
              <a:defRPr/>
            </a:pPr>
            <a:r>
              <a:rPr lang="en-US" b="1"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ip ospf priority</a:t>
            </a:r>
            <a:r>
              <a:rPr lang="en-US" b="1" dirty="0" smtClean="0">
                <a:solidFill>
                  <a:schemeClr val="tx1"/>
                </a:solidFill>
                <a:ea typeface="+mn-ea"/>
                <a:cs typeface="+mn-cs"/>
              </a:rPr>
              <a:t> </a:t>
            </a:r>
            <a:r>
              <a:rPr lang="en-US" i="1" dirty="0" smtClean="0">
                <a:solidFill>
                  <a:schemeClr val="tx1"/>
                </a:solidFill>
                <a:ea typeface="+mn-ea"/>
                <a:cs typeface="+mn-cs"/>
              </a:rPr>
              <a:t>value</a:t>
            </a:r>
            <a:r>
              <a:rPr lang="en-US" dirty="0" smtClean="0">
                <a:solidFill>
                  <a:schemeClr val="tx1"/>
                </a:solidFill>
                <a:ea typeface="+mn-ea"/>
                <a:cs typeface="+mn-cs"/>
              </a:rPr>
              <a:t> (OSPFv2 interface command)</a:t>
            </a:r>
          </a:p>
          <a:p>
            <a:pPr marL="677862" lvl="2" eaLnBrk="1" hangingPunct="1">
              <a:lnSpc>
                <a:spcPct val="100000"/>
              </a:lnSpc>
              <a:defRPr/>
            </a:pPr>
            <a:r>
              <a:rPr lang="en-US" b="1" dirty="0" smtClean="0">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ipv6 ospf priority</a:t>
            </a:r>
            <a:r>
              <a:rPr lang="en-US" b="1" dirty="0" smtClean="0">
                <a:solidFill>
                  <a:schemeClr val="tx1"/>
                </a:solidFill>
                <a:ea typeface="+mn-ea"/>
                <a:cs typeface="+mn-cs"/>
              </a:rPr>
              <a:t> </a:t>
            </a:r>
            <a:r>
              <a:rPr lang="en-US" i="1" dirty="0" smtClean="0">
                <a:solidFill>
                  <a:schemeClr val="tx1"/>
                </a:solidFill>
                <a:ea typeface="+mn-ea"/>
                <a:cs typeface="+mn-cs"/>
              </a:rPr>
              <a:t>value</a:t>
            </a:r>
            <a:r>
              <a:rPr lang="en-US" dirty="0" smtClean="0">
                <a:solidFill>
                  <a:schemeClr val="tx1"/>
                </a:solidFill>
                <a:ea typeface="+mn-ea"/>
                <a:cs typeface="+mn-cs"/>
              </a:rPr>
              <a:t> (OSPFv3 interface command)</a:t>
            </a:r>
          </a:p>
          <a:p>
            <a:pPr eaLnBrk="1" hangingPunct="1">
              <a:lnSpc>
                <a:spcPct val="100000"/>
              </a:lnSpc>
              <a:defRPr/>
            </a:pPr>
            <a:r>
              <a:rPr lang="en-US" sz="2000" dirty="0" smtClean="0">
                <a:solidFill>
                  <a:schemeClr val="tx1"/>
                </a:solidFill>
              </a:rPr>
              <a:t>To begin another OSPF election, use one of the following methods:</a:t>
            </a:r>
          </a:p>
          <a:p>
            <a:pPr marL="681037" lvl="1" indent="-342900" eaLnBrk="1" hangingPunct="1">
              <a:lnSpc>
                <a:spcPct val="100000"/>
              </a:lnSpc>
              <a:buFont typeface="Arial" panose="020B0604020202020204" pitchFamily="34" charset="0"/>
              <a:buChar char="•"/>
              <a:defRPr/>
            </a:pPr>
            <a:r>
              <a:rPr lang="en-US" dirty="0" smtClean="0">
                <a:solidFill>
                  <a:schemeClr val="tx1"/>
                </a:solidFill>
                <a:ea typeface="+mn-ea"/>
                <a:cs typeface="+mn-cs"/>
              </a:rPr>
              <a:t>Shutdown the router interfaces and then re-enable them starting with the DR, then the BDR, and then all other routers.</a:t>
            </a:r>
          </a:p>
          <a:p>
            <a:pPr marL="681037" lvl="1" indent="-342900" eaLnBrk="1" hangingPunct="1">
              <a:lnSpc>
                <a:spcPct val="100000"/>
              </a:lnSpc>
              <a:buFont typeface="Arial" panose="020B0604020202020204" pitchFamily="34" charset="0"/>
              <a:buChar char="•"/>
              <a:defRPr/>
            </a:pPr>
            <a:r>
              <a:rPr lang="en-US" dirty="0" smtClean="0">
                <a:solidFill>
                  <a:schemeClr val="tx1"/>
                </a:solidFill>
                <a:ea typeface="+mn-ea"/>
                <a:cs typeface="+mn-cs"/>
              </a:rPr>
              <a:t>Reset the OSPF process using the</a:t>
            </a:r>
            <a:r>
              <a:rPr lang="en-US" b="1"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clear ip ospf process</a:t>
            </a:r>
            <a:r>
              <a:rPr lang="en-US" b="1" dirty="0" smtClean="0">
                <a:solidFill>
                  <a:schemeClr val="tx1"/>
                </a:solidFill>
                <a:ea typeface="+mn-ea"/>
                <a:cs typeface="+mn-cs"/>
              </a:rPr>
              <a:t> </a:t>
            </a:r>
            <a:r>
              <a:rPr lang="en-US" dirty="0" smtClean="0">
                <a:solidFill>
                  <a:schemeClr val="tx1"/>
                </a:solidFill>
                <a:ea typeface="+mn-ea"/>
                <a:cs typeface="+mn-cs"/>
              </a:rPr>
              <a:t>privileged EXEC mode command on all routers.</a:t>
            </a:r>
          </a:p>
          <a:p>
            <a:pPr marL="381000" indent="-381000" eaLnBrk="1" hangingPunct="1">
              <a:lnSpc>
                <a:spcPct val="75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25" y="5032917"/>
            <a:ext cx="6188449"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sz="2800" dirty="0" smtClean="0"/>
              <a:t>Propagating a Default Static Route in OSPFv2</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1628" y="1754372"/>
            <a:ext cx="7740263" cy="4894078"/>
          </a:xfrm>
        </p:spPr>
        <p:txBody>
          <a:bodyPr/>
          <a:lstStyle/>
          <a:p>
            <a:pPr marL="0" indent="0" algn="just" eaLnBrk="1" hangingPunct="1">
              <a:lnSpc>
                <a:spcPct val="100000"/>
              </a:lnSpc>
              <a:buNone/>
              <a:defRPr/>
            </a:pPr>
            <a:r>
              <a:rPr lang="en-US" sz="2000" dirty="0" smtClean="0"/>
              <a:t>With OSPF, t</a:t>
            </a:r>
            <a:r>
              <a:rPr lang="en-US" sz="2000" dirty="0" smtClean="0">
                <a:solidFill>
                  <a:schemeClr val="tx1"/>
                </a:solidFill>
              </a:rPr>
              <a:t>he router connected to the Internet is used to propagate a default route to other routers in the OSPF routing domain. </a:t>
            </a:r>
            <a:r>
              <a:rPr lang="en-US" sz="2000" dirty="0" smtClean="0"/>
              <a:t>It </a:t>
            </a:r>
            <a:r>
              <a:rPr lang="en-US" sz="2000" dirty="0" smtClean="0">
                <a:solidFill>
                  <a:schemeClr val="tx1"/>
                </a:solidFill>
              </a:rPr>
              <a:t>is often called the edge, entrance or gateway router. In an OSPF network, it may also be call the autonomous system boundary router (ASBR).</a:t>
            </a: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4210" name="Picture 2"/>
          <p:cNvPicPr>
            <a:picLocks noChangeAspect="1" noChangeArrowheads="1"/>
          </p:cNvPicPr>
          <p:nvPr/>
        </p:nvPicPr>
        <p:blipFill>
          <a:blip r:embed="rId3" cstate="print"/>
          <a:srcRect l="52562" t="46615" r="17329" b="39323"/>
          <a:stretch>
            <a:fillRect/>
          </a:stretch>
        </p:blipFill>
        <p:spPr bwMode="auto">
          <a:xfrm>
            <a:off x="1434491" y="5029200"/>
            <a:ext cx="6166459" cy="1619250"/>
          </a:xfrm>
          <a:prstGeom prst="rect">
            <a:avLst/>
          </a:prstGeom>
          <a:noFill/>
          <a:ln w="9525" cap="flat" cmpd="sng" algn="ctr">
            <a:noFill/>
            <a:prstDash val="solid"/>
            <a:miter lim="800000"/>
            <a:headEnd/>
            <a:tailEnd/>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645" y="3276600"/>
            <a:ext cx="42481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Elbow Connector 2"/>
          <p:cNvCxnSpPr/>
          <p:nvPr/>
        </p:nvCxnSpPr>
        <p:spPr bwMode="auto">
          <a:xfrm rot="16200000" flipV="1">
            <a:off x="5591175" y="4143375"/>
            <a:ext cx="1276350" cy="1143000"/>
          </a:xfrm>
          <a:prstGeom prst="bentConnector3">
            <a:avLst/>
          </a:prstGeom>
          <a:solidFill>
            <a:schemeClr val="accent1"/>
          </a:solidFill>
          <a:ln w="9525" cap="flat" cmpd="sng" algn="ctr">
            <a:solidFill>
              <a:srgbClr val="FF0000"/>
            </a:solidFill>
            <a:prstDash val="solid"/>
            <a:round/>
            <a:headEnd type="none" w="med" len="med"/>
            <a:tailEnd type="arrow"/>
          </a:ln>
          <a:effectLst/>
        </p:spPr>
      </p:cxn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dirty="0" smtClean="0"/>
              <a:t>Verifying the Propagated Default Route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524000"/>
            <a:ext cx="7733619" cy="4822606"/>
          </a:xfrm>
        </p:spPr>
        <p:txBody>
          <a:bodyPr/>
          <a:lstStyle/>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5234" name="Picture 2"/>
          <p:cNvPicPr>
            <a:picLocks noChangeAspect="1" noChangeArrowheads="1"/>
          </p:cNvPicPr>
          <p:nvPr/>
        </p:nvPicPr>
        <p:blipFill>
          <a:blip r:embed="rId3" cstate="print"/>
          <a:srcRect l="51684" t="34375" r="19180" b="22396"/>
          <a:stretch>
            <a:fillRect/>
          </a:stretch>
        </p:blipFill>
        <p:spPr bwMode="auto">
          <a:xfrm>
            <a:off x="1466850" y="1314449"/>
            <a:ext cx="6248400" cy="5212233"/>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4838" y="434336"/>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sz="2800" dirty="0" smtClean="0"/>
              <a:t>Propagating a Default Static Route in OSPFv3</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09600" y="3679780"/>
            <a:ext cx="7681341" cy="493441"/>
          </a:xfrm>
        </p:spPr>
        <p:txBody>
          <a:bodyPr/>
          <a:lstStyle/>
          <a:p>
            <a:pPr marL="381000" indent="-381000" eaLnBrk="1" hangingPunct="1">
              <a:lnSpc>
                <a:spcPct val="100000"/>
              </a:lnSpc>
              <a:buNone/>
              <a:defRPr/>
            </a:pPr>
            <a:r>
              <a:rPr lang="en-US" dirty="0" smtClean="0">
                <a:solidFill>
                  <a:schemeClr val="tx1"/>
                </a:solidFill>
                <a:latin typeface="+mn-lt"/>
                <a:ea typeface="+mn-ea"/>
                <a:cs typeface="+mn-cs"/>
              </a:rPr>
              <a:t> </a:t>
            </a:r>
            <a:r>
              <a:rPr lang="en-US" dirty="0" smtClean="0"/>
              <a:t>	Verifying </a:t>
            </a:r>
            <a:r>
              <a:rPr lang="en-US" dirty="0"/>
              <a:t>the propagated IPv6 default Route</a:t>
            </a:r>
          </a:p>
          <a:p>
            <a:pPr marL="0" indent="0" eaLnBrk="1" hangingPunct="1">
              <a:lnSpc>
                <a:spcPct val="100000"/>
              </a:lnSpc>
              <a:buNone/>
              <a:defRPr/>
            </a:pPr>
            <a:endParaRPr lang="en-US" dirty="0" smtClean="0">
              <a:solidFill>
                <a:schemeClr val="tx1"/>
              </a:solidFill>
              <a:latin typeface="+mn-lt"/>
              <a:ea typeface="+mn-ea"/>
              <a:cs typeface="+mn-cs"/>
            </a:endParaRPr>
          </a:p>
          <a:p>
            <a:pPr marL="381000" indent="-381000" eaLnBrk="1" hangingPunct="1">
              <a:lnSpc>
                <a:spcPct val="100000"/>
              </a:lnSpc>
              <a:defRPr/>
            </a:pPr>
            <a:endParaRPr lang="en-US" dirty="0" smtClean="0"/>
          </a:p>
          <a:p>
            <a:pPr marL="381000" indent="-381000" eaLnBrk="1" hangingPunct="1">
              <a:lnSpc>
                <a:spcPct val="100000"/>
              </a:lnSpc>
              <a:defRPr/>
            </a:pPr>
            <a:endParaRPr lang="en-US" dirty="0" smtClean="0">
              <a:solidFill>
                <a:schemeClr val="tx1"/>
              </a:solidFill>
              <a:latin typeface="+mn-lt"/>
              <a:ea typeface="+mn-ea"/>
              <a:cs typeface="+mn-cs"/>
            </a:endParaRPr>
          </a:p>
          <a:p>
            <a:pPr marL="0" indent="0" algn="ctr" eaLnBrk="1" hangingPunct="1">
              <a:lnSpc>
                <a:spcPct val="100000"/>
              </a:lnSpc>
              <a:buNone/>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buFont typeface="Arial" pitchFamily="34" charset="0"/>
              <a:buChar char="•"/>
              <a:defRPr/>
            </a:pPr>
            <a:endParaRPr lang="en-US" dirty="0" smtClean="0">
              <a:solidFill>
                <a:schemeClr val="tx1"/>
              </a:solidFill>
              <a:latin typeface="+mn-lt"/>
              <a:ea typeface="+mn-ea"/>
              <a:cs typeface="+mn-cs"/>
            </a:endParaRPr>
          </a:p>
        </p:txBody>
      </p:sp>
      <p:pic>
        <p:nvPicPr>
          <p:cNvPr id="96258" name="Picture 2"/>
          <p:cNvPicPr>
            <a:picLocks noChangeAspect="1" noChangeArrowheads="1"/>
          </p:cNvPicPr>
          <p:nvPr/>
        </p:nvPicPr>
        <p:blipFill>
          <a:blip r:embed="rId3" cstate="print"/>
          <a:srcRect l="51391" t="37452" r="18741" b="44010"/>
          <a:stretch>
            <a:fillRect/>
          </a:stretch>
        </p:blipFill>
        <p:spPr bwMode="auto">
          <a:xfrm>
            <a:off x="1166191" y="1657350"/>
            <a:ext cx="5787059" cy="1885950"/>
          </a:xfrm>
          <a:prstGeom prst="rect">
            <a:avLst/>
          </a:prstGeom>
          <a:noFill/>
          <a:ln w="9525" cap="flat" cmpd="sng" algn="ctr">
            <a:noFill/>
            <a:prstDash val="solid"/>
            <a:miter lim="800000"/>
            <a:headEnd/>
            <a:tailEnd/>
          </a:ln>
        </p:spPr>
      </p:pic>
      <p:pic>
        <p:nvPicPr>
          <p:cNvPr id="96259" name="Picture 3"/>
          <p:cNvPicPr>
            <a:picLocks noChangeAspect="1" noChangeArrowheads="1"/>
          </p:cNvPicPr>
          <p:nvPr/>
        </p:nvPicPr>
        <p:blipFill>
          <a:blip r:embed="rId4" cstate="print"/>
          <a:srcRect l="46925" t="38542" r="23060" b="41406"/>
          <a:stretch>
            <a:fillRect/>
          </a:stretch>
        </p:blipFill>
        <p:spPr bwMode="auto">
          <a:xfrm>
            <a:off x="1316520" y="4143141"/>
            <a:ext cx="5486400" cy="2060745"/>
          </a:xfrm>
          <a:prstGeom prst="rect">
            <a:avLst/>
          </a:prstGeom>
          <a:noFill/>
          <a:ln w="9525" cap="flat" cmpd="sng" algn="ctr">
            <a:noFill/>
            <a:prstDash val="solid"/>
            <a:miter lim="800000"/>
            <a:headEnd/>
            <a:tailEnd/>
          </a:ln>
        </p:spPr>
      </p:pic>
      <p:sp>
        <p:nvSpPr>
          <p:cNvPr id="8" name="Rectangle 6"/>
          <p:cNvSpPr txBox="1">
            <a:spLocks noChangeArrowheads="1"/>
          </p:cNvSpPr>
          <p:nvPr/>
        </p:nvSpPr>
        <p:spPr bwMode="auto">
          <a:xfrm>
            <a:off x="920864" y="1273092"/>
            <a:ext cx="7681341" cy="49344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81000" indent="-381000" eaLnBrk="1" hangingPunct="1">
              <a:lnSpc>
                <a:spcPct val="100000"/>
              </a:lnSpc>
              <a:buFont typeface="Wingdings" pitchFamily="2" charset="2"/>
              <a:buNone/>
              <a:defRPr/>
            </a:pPr>
            <a:r>
              <a:rPr lang="en-US" dirty="0" smtClean="0"/>
              <a:t> 	Enabling OSPFv3 on the R1 Interfaces</a:t>
            </a:r>
          </a:p>
          <a:p>
            <a:pPr marL="0" indent="0" eaLnBrk="1" hangingPunct="1">
              <a:lnSpc>
                <a:spcPct val="100000"/>
              </a:lnSpc>
              <a:buFont typeface="Wingdings" pitchFamily="2" charset="2"/>
              <a:buNone/>
              <a:defRPr/>
            </a:pPr>
            <a:endParaRPr lang="en-US" dirty="0" smtClean="0"/>
          </a:p>
          <a:p>
            <a:pPr marL="381000" indent="-381000" eaLnBrk="1" hangingPunct="1">
              <a:lnSpc>
                <a:spcPct val="100000"/>
              </a:lnSpc>
              <a:defRPr/>
            </a:pPr>
            <a:endParaRPr lang="en-US" dirty="0" smtClean="0"/>
          </a:p>
          <a:p>
            <a:pPr marL="381000" indent="-381000" eaLnBrk="1" hangingPunct="1">
              <a:lnSpc>
                <a:spcPct val="100000"/>
              </a:lnSpc>
              <a:defRPr/>
            </a:pPr>
            <a:endParaRPr lang="en-US" dirty="0" smtClean="0"/>
          </a:p>
          <a:p>
            <a:pPr marL="0" indent="0" algn="ctr" eaLnBrk="1" hangingPunct="1">
              <a:lnSpc>
                <a:spcPct val="100000"/>
              </a:lnSpc>
              <a:buFont typeface="Wingdings" pitchFamily="2" charset="2"/>
              <a:buNone/>
              <a:defRPr/>
            </a:pPr>
            <a:endParaRPr lang="en-US" dirty="0" smtClean="0"/>
          </a:p>
          <a:p>
            <a:pPr marL="381000" indent="-381000" eaLnBrk="1" hangingPunct="1">
              <a:lnSpc>
                <a:spcPct val="75000"/>
              </a:lnSpc>
              <a:defRPr/>
            </a:pPr>
            <a:endParaRPr lang="en-US" dirty="0" smtClean="0"/>
          </a:p>
          <a:p>
            <a:pPr marL="719137" lvl="1" indent="-381000" eaLnBrk="1" hangingPunct="1">
              <a:lnSpc>
                <a:spcPct val="75000"/>
              </a:lnSpc>
              <a:buFont typeface="Arial" pitchFamily="34" charset="0"/>
              <a:buChar char="•"/>
              <a:defRPr/>
            </a:pPr>
            <a:endParaRPr lang="en-US" dirty="0" smtClean="0">
              <a:ea typeface="+mn-ea"/>
              <a:cs typeface="+mn-cs"/>
            </a:endParaRPr>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Fine-tuning OSPF Interfaces</a:t>
            </a:r>
            <a:r>
              <a:rPr lang="en-US" sz="2800" dirty="0" smtClean="0"/>
              <a:t/>
            </a:r>
            <a:br>
              <a:rPr lang="en-US" sz="2800" dirty="0" smtClean="0"/>
            </a:br>
            <a:r>
              <a:rPr lang="en-US" sz="2800" dirty="0" smtClean="0"/>
              <a:t>OSPF Hello and Dead Intervals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441231"/>
            <a:ext cx="7733619" cy="5153025"/>
          </a:xfrm>
        </p:spPr>
        <p:txBody>
          <a:bodyPr/>
          <a:lstStyle/>
          <a:p>
            <a:pPr marL="0" indent="0" algn="just" eaLnBrk="1" hangingPunct="1">
              <a:lnSpc>
                <a:spcPct val="100000"/>
              </a:lnSpc>
              <a:buNone/>
              <a:defRPr/>
            </a:pPr>
            <a:r>
              <a:rPr lang="en-US" sz="2000" dirty="0"/>
              <a:t>The OSPF Hello and Dead intervals are configurable on a per-interface basis. </a:t>
            </a:r>
            <a:r>
              <a:rPr lang="en-US" sz="2000" dirty="0" smtClean="0">
                <a:solidFill>
                  <a:schemeClr val="tx1"/>
                </a:solidFill>
              </a:rPr>
              <a:t>OSPF Hello and Dead intervals must match, or a neighbor adjacency will not occur.</a:t>
            </a:r>
            <a:r>
              <a:rPr lang="en-US" sz="2000" dirty="0" smtClean="0"/>
              <a:t>	</a:t>
            </a:r>
            <a:endParaRPr lang="en-US" sz="2000" dirty="0" smtClean="0">
              <a:solidFill>
                <a:schemeClr val="tx1"/>
              </a:solidFill>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7282" name="Picture 2"/>
          <p:cNvPicPr>
            <a:picLocks noChangeAspect="1" noChangeArrowheads="1"/>
          </p:cNvPicPr>
          <p:nvPr/>
        </p:nvPicPr>
        <p:blipFill>
          <a:blip r:embed="rId3" cstate="print"/>
          <a:srcRect l="53733" t="33073" r="15813" b="44531"/>
          <a:stretch>
            <a:fillRect/>
          </a:stretch>
        </p:blipFill>
        <p:spPr bwMode="auto">
          <a:xfrm>
            <a:off x="1466850" y="2381536"/>
            <a:ext cx="5334000" cy="2205404"/>
          </a:xfrm>
          <a:prstGeom prst="rect">
            <a:avLst/>
          </a:prstGeom>
          <a:noFill/>
          <a:ln w="9525" cap="flat" cmpd="sng" algn="ctr">
            <a:noFill/>
            <a:prstDash val="solid"/>
            <a:miter lim="800000"/>
            <a:headEnd/>
            <a:tailEnd/>
          </a:ln>
        </p:spPr>
      </p:pic>
      <p:pic>
        <p:nvPicPr>
          <p:cNvPr id="97283" name="Picture 3"/>
          <p:cNvPicPr>
            <a:picLocks noChangeAspect="1" noChangeArrowheads="1"/>
          </p:cNvPicPr>
          <p:nvPr/>
        </p:nvPicPr>
        <p:blipFill>
          <a:blip r:embed="rId4" cstate="print"/>
          <a:srcRect l="53660" t="32812" r="15740" b="48177"/>
          <a:stretch>
            <a:fillRect/>
          </a:stretch>
        </p:blipFill>
        <p:spPr bwMode="auto">
          <a:xfrm>
            <a:off x="1733550" y="4686299"/>
            <a:ext cx="4762500" cy="1663457"/>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Fine-tuning OSPF Interfaces</a:t>
            </a:r>
            <a:r>
              <a:rPr lang="en-US" sz="2800" dirty="0" smtClean="0"/>
              <a:t/>
            </a:r>
            <a:br>
              <a:rPr lang="en-US" sz="2800" dirty="0" smtClean="0"/>
            </a:br>
            <a:r>
              <a:rPr lang="en-US" sz="2800" dirty="0" smtClean="0"/>
              <a:t>Modifying OSPF Intervals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31646" y="1360112"/>
            <a:ext cx="7733619" cy="5222656"/>
          </a:xfrm>
        </p:spPr>
        <p:txBody>
          <a:bodyPr/>
          <a:lstStyle/>
          <a:p>
            <a:pPr marL="381000" indent="-381000" eaLnBrk="1" hangingPunct="1">
              <a:lnSpc>
                <a:spcPct val="100000"/>
              </a:lnSpc>
              <a:defRPr/>
            </a:pPr>
            <a:r>
              <a:rPr lang="en-US" sz="2000" dirty="0" smtClean="0"/>
              <a:t>Modifying OSPFv2 Intervals</a:t>
            </a:r>
          </a:p>
          <a:p>
            <a:pPr marL="381000" indent="-381000" eaLnBrk="1" hangingPunct="1">
              <a:lnSpc>
                <a:spcPct val="100000"/>
              </a:lnSpc>
              <a:defRPr/>
            </a:pPr>
            <a:endParaRPr lang="en-US" dirty="0" smtClean="0">
              <a:solidFill>
                <a:schemeClr val="tx1"/>
              </a:solidFill>
              <a:latin typeface="+mn-lt"/>
            </a:endParaRPr>
          </a:p>
          <a:p>
            <a:pPr marL="381000" indent="-381000" eaLnBrk="1" hangingPunct="1">
              <a:lnSpc>
                <a:spcPct val="100000"/>
              </a:lnSpc>
              <a:defRPr/>
            </a:pPr>
            <a:endParaRPr lang="en-US" dirty="0" smtClean="0"/>
          </a:p>
          <a:p>
            <a:pPr marL="381000" indent="-381000" eaLnBrk="1" hangingPunct="1">
              <a:lnSpc>
                <a:spcPct val="100000"/>
              </a:lnSpc>
              <a:defRPr/>
            </a:pPr>
            <a:r>
              <a:rPr lang="en-US" sz="2000" dirty="0" smtClean="0">
                <a:solidFill>
                  <a:schemeClr val="tx1"/>
                </a:solidFill>
                <a:latin typeface="+mn-lt"/>
              </a:rPr>
              <a:t>Modifying OSPFv3  Intervals</a:t>
            </a:r>
          </a:p>
          <a:p>
            <a:pPr marL="381000" indent="-381000" eaLnBrk="1" hangingPunct="1">
              <a:lnSpc>
                <a:spcPct val="100000"/>
              </a:lnSpc>
              <a:defRPr/>
            </a:pPr>
            <a:endParaRPr lang="en-US" dirty="0" smtClean="0"/>
          </a:p>
          <a:p>
            <a:pPr marL="381000" indent="-381000" eaLnBrk="1" hangingPunct="1">
              <a:lnSpc>
                <a:spcPct val="100000"/>
              </a:lnSpc>
              <a:buNone/>
              <a:defRPr/>
            </a:pPr>
            <a:endParaRPr lang="en-US" dirty="0" smtClean="0"/>
          </a:p>
          <a:p>
            <a:pPr marL="381000" indent="-381000" eaLnBrk="1" hangingPunct="1">
              <a:lnSpc>
                <a:spcPct val="100000"/>
              </a:lnSpc>
              <a:defRPr/>
            </a:pPr>
            <a:r>
              <a:rPr lang="en-US" sz="2000" dirty="0" smtClean="0"/>
              <a:t>Verifying the OSPFv3 interface intervals</a:t>
            </a:r>
            <a:endParaRPr lang="en-US" sz="2000" dirty="0" smtClean="0">
              <a:solidFill>
                <a:schemeClr val="tx1"/>
              </a:solidFill>
            </a:endParaRPr>
          </a:p>
        </p:txBody>
      </p:sp>
      <p:pic>
        <p:nvPicPr>
          <p:cNvPr id="98306" name="Picture 2"/>
          <p:cNvPicPr>
            <a:picLocks noChangeAspect="1" noChangeArrowheads="1"/>
          </p:cNvPicPr>
          <p:nvPr/>
        </p:nvPicPr>
        <p:blipFill>
          <a:blip r:embed="rId3" cstate="print"/>
          <a:srcRect l="53440" t="38779" r="16545" b="50781"/>
          <a:stretch>
            <a:fillRect/>
          </a:stretch>
        </p:blipFill>
        <p:spPr bwMode="auto">
          <a:xfrm>
            <a:off x="1219200" y="1717344"/>
            <a:ext cx="5010150" cy="1026470"/>
          </a:xfrm>
          <a:prstGeom prst="rect">
            <a:avLst/>
          </a:prstGeom>
          <a:noFill/>
          <a:ln w="9525" cap="flat" cmpd="sng" algn="ctr">
            <a:noFill/>
            <a:prstDash val="solid"/>
            <a:miter lim="800000"/>
            <a:headEnd/>
            <a:tailEnd/>
          </a:ln>
        </p:spPr>
      </p:pic>
      <p:pic>
        <p:nvPicPr>
          <p:cNvPr id="98307" name="Picture 3"/>
          <p:cNvPicPr>
            <a:picLocks noChangeAspect="1" noChangeArrowheads="1"/>
          </p:cNvPicPr>
          <p:nvPr/>
        </p:nvPicPr>
        <p:blipFill>
          <a:blip r:embed="rId4" cstate="print"/>
          <a:srcRect l="53660" t="38021" r="16764" b="51302"/>
          <a:stretch>
            <a:fillRect/>
          </a:stretch>
        </p:blipFill>
        <p:spPr bwMode="auto">
          <a:xfrm>
            <a:off x="1276350" y="3279446"/>
            <a:ext cx="5391150" cy="1094243"/>
          </a:xfrm>
          <a:prstGeom prst="rect">
            <a:avLst/>
          </a:prstGeom>
          <a:noFill/>
          <a:ln w="9525" cap="flat" cmpd="sng" algn="ctr">
            <a:noFill/>
            <a:prstDash val="solid"/>
            <a:miter lim="800000"/>
            <a:headEnd/>
            <a:tailEnd/>
          </a:ln>
        </p:spPr>
      </p:pic>
      <p:pic>
        <p:nvPicPr>
          <p:cNvPr id="98308" name="Picture 4"/>
          <p:cNvPicPr>
            <a:picLocks noChangeAspect="1" noChangeArrowheads="1"/>
          </p:cNvPicPr>
          <p:nvPr/>
        </p:nvPicPr>
        <p:blipFill>
          <a:blip r:embed="rId5" cstate="print"/>
          <a:srcRect l="53221" t="38802" r="16618" b="36719"/>
          <a:stretch>
            <a:fillRect/>
          </a:stretch>
        </p:blipFill>
        <p:spPr bwMode="auto">
          <a:xfrm>
            <a:off x="1352550" y="4887604"/>
            <a:ext cx="3924300" cy="1790700"/>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638" y="1323834"/>
            <a:ext cx="7940675" cy="4262580"/>
          </a:xfrm>
        </p:spPr>
        <p:txBody>
          <a:bodyPr/>
          <a:lstStyle/>
          <a:p>
            <a:pPr algn="just"/>
            <a:r>
              <a:rPr lang="en-US" dirty="0"/>
              <a:t>The role of routers in a network is so crucial that they are often the targets of network attacks. </a:t>
            </a:r>
          </a:p>
          <a:p>
            <a:pPr algn="just"/>
            <a:r>
              <a:rPr lang="en-US" dirty="0"/>
              <a:t>In general, routing systems can be attacked by disrupting the routing peers or by falsifying the information carried within the routing protocol. Falsified routing information may generally be used to cause systems to misinform (lie to) each other, cause a denial-of-service (</a:t>
            </a:r>
            <a:r>
              <a:rPr lang="en-US" dirty="0" err="1"/>
              <a:t>DoS</a:t>
            </a:r>
            <a:r>
              <a:rPr lang="en-US" dirty="0"/>
              <a:t>) attack, or cause traffic to follow a path it would not normally follow. </a:t>
            </a:r>
            <a:endParaRPr lang="en-US" dirty="0" smtClean="0"/>
          </a:p>
          <a:p>
            <a:pPr algn="just"/>
            <a:r>
              <a:rPr lang="en-US" dirty="0" smtClean="0"/>
              <a:t>The </a:t>
            </a:r>
            <a:r>
              <a:rPr lang="en-US" dirty="0"/>
              <a:t>consequences of falsifying routing information are:</a:t>
            </a:r>
          </a:p>
          <a:p>
            <a:pPr marL="800100" lvl="1" indent="-342900" algn="just">
              <a:buFont typeface="Arial" panose="020B0604020202020204" pitchFamily="34" charset="0"/>
              <a:buChar char="•"/>
            </a:pPr>
            <a:r>
              <a:rPr lang="en-US" dirty="0"/>
              <a:t>Redirecting traffic to create routing </a:t>
            </a:r>
            <a:r>
              <a:rPr lang="en-US" dirty="0" smtClean="0"/>
              <a:t>loops</a:t>
            </a:r>
          </a:p>
          <a:p>
            <a:pPr marL="800100" lvl="1" indent="-342900" algn="just">
              <a:buFont typeface="Arial" panose="020B0604020202020204" pitchFamily="34" charset="0"/>
              <a:buChar char="•"/>
            </a:pPr>
            <a:r>
              <a:rPr lang="en-US" dirty="0" smtClean="0"/>
              <a:t>Redirecting </a:t>
            </a:r>
            <a:r>
              <a:rPr lang="en-US" dirty="0"/>
              <a:t>traffic so it can be monitored on an </a:t>
            </a:r>
            <a:r>
              <a:rPr lang="en-US"/>
              <a:t>insecure </a:t>
            </a:r>
            <a:r>
              <a:rPr lang="en-US" smtClean="0"/>
              <a:t>link</a:t>
            </a:r>
          </a:p>
          <a:p>
            <a:pPr marL="800100" lvl="1" indent="-342900" algn="just">
              <a:buFont typeface="Arial" panose="020B0604020202020204" pitchFamily="34" charset="0"/>
              <a:buChar char="•"/>
            </a:pPr>
            <a:r>
              <a:rPr lang="en-US" smtClean="0"/>
              <a:t>Redirecting </a:t>
            </a:r>
            <a:r>
              <a:rPr lang="en-US" dirty="0"/>
              <a:t>traffic to discard it</a:t>
            </a:r>
          </a:p>
          <a:p>
            <a:pPr algn="just"/>
            <a:endParaRPr lang="en-US" dirty="0"/>
          </a:p>
        </p:txBody>
      </p:sp>
      <p:sp>
        <p:nvSpPr>
          <p:cNvPr id="4" name="Rectangle 2"/>
          <p:cNvSpPr>
            <a:spLocks noGrp="1" noChangeArrowheads="1"/>
          </p:cNvSpPr>
          <p:nvPr>
            <p:ph type="title"/>
          </p:nvPr>
        </p:nvSpPr>
        <p:spPr>
          <a:xfrm>
            <a:off x="655638" y="361777"/>
            <a:ext cx="8145462" cy="838200"/>
          </a:xfrm>
        </p:spPr>
        <p:txBody>
          <a:bodyPr/>
          <a:lstStyle/>
          <a:p>
            <a:pPr eaLnBrk="1" hangingPunct="1">
              <a:defRPr/>
            </a:pPr>
            <a:r>
              <a:rPr lang="en-US" sz="1800" dirty="0" smtClean="0"/>
              <a:t>Secure OSPF</a:t>
            </a:r>
            <a:r>
              <a:rPr lang="en-US" sz="2800" dirty="0" smtClean="0"/>
              <a:t/>
            </a:r>
            <a:br>
              <a:rPr lang="en-US" sz="2800" dirty="0" smtClean="0"/>
            </a:br>
            <a:r>
              <a:rPr lang="en-US" dirty="0" smtClean="0"/>
              <a:t>Secure Routing Updates</a:t>
            </a:r>
            <a:endParaRPr lang="en-US" dirty="0">
              <a:solidFill>
                <a:schemeClr val="accent5">
                  <a:lumMod val="75000"/>
                </a:schemeClr>
              </a:solidFill>
              <a:cs typeface="Arial" pitchFamily="34" charset="0"/>
            </a:endParaRPr>
          </a:p>
        </p:txBody>
      </p:sp>
    </p:spTree>
    <p:extLst>
      <p:ext uri="{BB962C8B-B14F-4D97-AF65-F5344CB8AC3E}">
        <p14:creationId xmlns:p14="http://schemas.microsoft.com/office/powerpoint/2010/main" val="37808950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Secure OSPF</a:t>
            </a:r>
            <a:r>
              <a:rPr lang="en-US" sz="2800" dirty="0" smtClean="0"/>
              <a:t/>
            </a:r>
            <a:br>
              <a:rPr lang="en-US" sz="2800" dirty="0" smtClean="0"/>
            </a:br>
            <a:r>
              <a:rPr lang="en-US" dirty="0" smtClean="0"/>
              <a:t>Secure Routing Updates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45294" y="1466851"/>
            <a:ext cx="7733619" cy="4994056"/>
          </a:xfrm>
        </p:spPr>
        <p:txBody>
          <a:bodyPr/>
          <a:lstStyle/>
          <a:p>
            <a:pPr marL="381000" indent="-381000" eaLnBrk="1" hangingPunct="1">
              <a:lnSpc>
                <a:spcPct val="100000"/>
              </a:lnSpc>
              <a:defRPr/>
            </a:pPr>
            <a:r>
              <a:rPr lang="en-US" sz="2000" dirty="0" smtClean="0">
                <a:solidFill>
                  <a:schemeClr val="tx1"/>
                </a:solidFill>
              </a:rPr>
              <a:t>When neighbor authentication has been configured on a router, the router authenticates the source of each routing update packet that it receives.</a:t>
            </a:r>
          </a:p>
          <a:p>
            <a:pPr marL="381000" indent="-381000" eaLnBrk="1" hangingPunct="1">
              <a:lnSpc>
                <a:spcPct val="100000"/>
              </a:lnSpc>
              <a:defRPr/>
            </a:pPr>
            <a:r>
              <a:rPr lang="en-US" sz="2000" dirty="0" smtClean="0"/>
              <a:t>A</a:t>
            </a:r>
            <a:r>
              <a:rPr lang="en-US" sz="2000" dirty="0" smtClean="0">
                <a:solidFill>
                  <a:schemeClr val="tx1"/>
                </a:solidFill>
              </a:rPr>
              <a:t>n authenticating key that is known to both the sending and the receiving route is exchanged.</a:t>
            </a:r>
          </a:p>
          <a:p>
            <a:pPr marL="381000" indent="-381000" eaLnBrk="1" hangingPunct="1">
              <a:lnSpc>
                <a:spcPct val="100000"/>
              </a:lnSpc>
              <a:defRPr/>
            </a:pPr>
            <a:r>
              <a:rPr lang="en-US" sz="2000" dirty="0" smtClean="0"/>
              <a:t>OSPF supports three types of authentication:</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Null</a:t>
            </a:r>
            <a:r>
              <a:rPr lang="en-US" dirty="0" smtClean="0">
                <a:solidFill>
                  <a:schemeClr val="tx1"/>
                </a:solidFill>
              </a:rPr>
              <a:t> </a:t>
            </a:r>
            <a:r>
              <a:rPr lang="en-US" dirty="0"/>
              <a:t>–</a:t>
            </a:r>
            <a:r>
              <a:rPr lang="en-US" dirty="0" smtClean="0">
                <a:solidFill>
                  <a:schemeClr val="tx1"/>
                </a:solidFill>
              </a:rPr>
              <a:t> no authentication.</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Simple password authentication </a:t>
            </a:r>
            <a:r>
              <a:rPr lang="en-US" dirty="0"/>
              <a:t> –</a:t>
            </a:r>
            <a:r>
              <a:rPr lang="en-US" dirty="0" smtClean="0">
                <a:solidFill>
                  <a:schemeClr val="tx1"/>
                </a:solidFill>
              </a:rPr>
              <a:t> the password in the update is sent in plaintext over the network </a:t>
            </a:r>
            <a:r>
              <a:rPr lang="en-US" dirty="0" smtClean="0"/>
              <a:t>(o</a:t>
            </a:r>
            <a:r>
              <a:rPr lang="en-US" dirty="0" smtClean="0">
                <a:solidFill>
                  <a:schemeClr val="tx1"/>
                </a:solidFill>
              </a:rPr>
              <a:t>utdated method).</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MD5 authentication  </a:t>
            </a:r>
            <a:r>
              <a:rPr lang="en-US" dirty="0"/>
              <a:t> –</a:t>
            </a:r>
            <a:r>
              <a:rPr lang="en-US" dirty="0" smtClean="0">
                <a:solidFill>
                  <a:schemeClr val="tx1"/>
                </a:solidFill>
              </a:rPr>
              <a:t> Most secure and recommended method of authentication. Password is calc</a:t>
            </a:r>
            <a:r>
              <a:rPr lang="en-US" dirty="0" smtClean="0"/>
              <a:t>ulated using the MD5 algorithm.</a:t>
            </a:r>
            <a:endParaRPr lang="en-US" dirty="0" smtClean="0">
              <a:solidFill>
                <a:schemeClr val="tx1"/>
              </a:solidFill>
            </a:endParaRPr>
          </a:p>
          <a:p>
            <a:pPr marL="719137" lvl="1" indent="-381000" eaLnBrk="1" hangingPunct="1">
              <a:lnSpc>
                <a:spcPct val="100000"/>
              </a:lnSpc>
              <a:defRPr/>
            </a:pPr>
            <a:r>
              <a:rPr lang="en-US" dirty="0" smtClean="0"/>
              <a:t>	</a:t>
            </a:r>
            <a:endParaRPr lang="en-US" dirty="0" smtClean="0">
              <a:solidFill>
                <a:schemeClr val="tx1"/>
              </a:solidFill>
            </a:endParaRP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endParaRPr lang="en-US" dirty="0" smtClean="0">
              <a:solidFill>
                <a:schemeClr val="tx1"/>
              </a:solidFill>
              <a:latin typeface="+mn-lt"/>
            </a:endParaRP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Secure OSPF</a:t>
            </a:r>
            <a:r>
              <a:rPr lang="en-US" sz="2800" dirty="0" smtClean="0"/>
              <a:t/>
            </a:r>
            <a:br>
              <a:rPr lang="en-US" sz="2800" dirty="0" smtClean="0"/>
            </a:br>
            <a:r>
              <a:rPr lang="en-US" dirty="0" smtClean="0"/>
              <a:t>MD5 Authentication</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466851"/>
            <a:ext cx="7733619" cy="4994056"/>
          </a:xfrm>
        </p:spPr>
        <p:txBody>
          <a:bodyPr/>
          <a:lstStyle/>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endParaRPr lang="en-US" dirty="0" smtClean="0">
              <a:solidFill>
                <a:schemeClr val="tx1"/>
              </a:solidFill>
              <a:latin typeface="+mn-lt"/>
            </a:endParaRPr>
          </a:p>
        </p:txBody>
      </p:sp>
      <p:pic>
        <p:nvPicPr>
          <p:cNvPr id="99330" name="Picture 2"/>
          <p:cNvPicPr>
            <a:picLocks noChangeAspect="1" noChangeArrowheads="1"/>
          </p:cNvPicPr>
          <p:nvPr/>
        </p:nvPicPr>
        <p:blipFill>
          <a:blip r:embed="rId3" cstate="print"/>
          <a:srcRect l="53148" t="32292" r="19473" b="12760"/>
          <a:stretch>
            <a:fillRect/>
          </a:stretch>
        </p:blipFill>
        <p:spPr bwMode="auto">
          <a:xfrm>
            <a:off x="2402006" y="1219199"/>
            <a:ext cx="4435522" cy="3803177"/>
          </a:xfrm>
          <a:prstGeom prst="rect">
            <a:avLst/>
          </a:prstGeom>
          <a:noFill/>
          <a:ln w="9525" cap="flat" cmpd="sng" algn="ctr">
            <a:noFill/>
            <a:prstDash val="solid"/>
            <a:miter lim="800000"/>
            <a:headEnd/>
            <a:tailEnd/>
          </a:ln>
        </p:spPr>
      </p:pic>
      <p:sp>
        <p:nvSpPr>
          <p:cNvPr id="2" name="TextBox 1"/>
          <p:cNvSpPr txBox="1"/>
          <p:nvPr/>
        </p:nvSpPr>
        <p:spPr>
          <a:xfrm>
            <a:off x="368491" y="4812218"/>
            <a:ext cx="8393372" cy="2086725"/>
          </a:xfrm>
          <a:prstGeom prst="rect">
            <a:avLst/>
          </a:prstGeom>
          <a:noFill/>
        </p:spPr>
        <p:txBody>
          <a:bodyPr wrap="square" rtlCol="0">
            <a:spAutoFit/>
          </a:bodyPr>
          <a:lstStyle/>
          <a:p>
            <a:pPr algn="just"/>
            <a:r>
              <a:rPr lang="en-US" sz="1800" dirty="0" smtClean="0"/>
              <a:t>R1 </a:t>
            </a:r>
            <a:r>
              <a:rPr lang="en-US" sz="1800" dirty="0"/>
              <a:t>combines the routing message with the pre-shared secret key and calculates the signature using the MD5 algorithm. The signature is also known as a hash value</a:t>
            </a:r>
            <a:r>
              <a:rPr lang="en-US" sz="1800" dirty="0" smtClean="0"/>
              <a:t>.</a:t>
            </a:r>
          </a:p>
          <a:p>
            <a:pPr algn="just"/>
            <a:r>
              <a:rPr lang="en-US" sz="1800" dirty="0" smtClean="0"/>
              <a:t>R2 </a:t>
            </a:r>
            <a:r>
              <a:rPr lang="en-US" sz="1800" dirty="0"/>
              <a:t>opens the packet, combines the routing message with the pre-shared secret key and calculates the signature using the MD5 </a:t>
            </a:r>
            <a:r>
              <a:rPr lang="en-US" sz="1800" dirty="0" smtClean="0"/>
              <a:t>algorithm.</a:t>
            </a:r>
          </a:p>
          <a:p>
            <a:pPr marL="285750" indent="-285750" algn="just">
              <a:buFont typeface="Arial" panose="020B0604020202020204" pitchFamily="34" charset="0"/>
              <a:buChar char="•"/>
            </a:pPr>
            <a:r>
              <a:rPr lang="en-US" sz="1600" dirty="0" smtClean="0"/>
              <a:t>If </a:t>
            </a:r>
            <a:r>
              <a:rPr lang="en-US" sz="1600" dirty="0"/>
              <a:t>the signatures match, then R2 accepts the routing </a:t>
            </a:r>
            <a:r>
              <a:rPr lang="en-US" sz="1600" dirty="0" smtClean="0"/>
              <a:t>update.</a:t>
            </a:r>
          </a:p>
          <a:p>
            <a:pPr marL="285750" indent="-285750" algn="just">
              <a:buFont typeface="Arial" panose="020B0604020202020204" pitchFamily="34" charset="0"/>
              <a:buChar char="•"/>
            </a:pPr>
            <a:r>
              <a:rPr lang="en-US" sz="1600" dirty="0" smtClean="0"/>
              <a:t>If </a:t>
            </a:r>
            <a:r>
              <a:rPr lang="en-US" sz="1600" dirty="0"/>
              <a:t>the signatures do not match, then R2 discards the update.</a:t>
            </a:r>
          </a:p>
          <a:p>
            <a:pPr algn="just"/>
            <a:endParaRPr lang="en-US" sz="1800" dirty="0"/>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57828" y="450542"/>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Configuring OSPF MD5 Authentication</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58942" y="1390649"/>
            <a:ext cx="7733619" cy="4803557"/>
          </a:xfrm>
        </p:spPr>
        <p:txBody>
          <a:bodyPr/>
          <a:lstStyle/>
          <a:p>
            <a:pPr marL="381000" indent="-381000" eaLnBrk="1" hangingPunct="1">
              <a:lnSpc>
                <a:spcPct val="100000"/>
              </a:lnSpc>
              <a:defRPr/>
            </a:pPr>
            <a:r>
              <a:rPr lang="en-US" sz="2000" dirty="0" smtClean="0">
                <a:solidFill>
                  <a:schemeClr val="tx1"/>
                </a:solidFill>
              </a:rPr>
              <a:t>MD5 authentication can be enabled globally for all interfaces or on a per-interface basis.</a:t>
            </a:r>
          </a:p>
          <a:p>
            <a:pPr marL="342900" indent="-342900"/>
            <a:r>
              <a:rPr lang="en-US" sz="2000" dirty="0" smtClean="0">
                <a:solidFill>
                  <a:schemeClr val="tx1"/>
                </a:solidFill>
              </a:rPr>
              <a:t>To enable OSPF MD5 authentication globally,</a:t>
            </a:r>
            <a:r>
              <a:rPr lang="en-US" sz="2000" b="1" dirty="0" smtClean="0">
                <a:solidFill>
                  <a:schemeClr val="tx1"/>
                </a:solidFill>
              </a:rPr>
              <a:t> </a:t>
            </a:r>
            <a:r>
              <a:rPr lang="en-US" sz="2000" dirty="0" smtClean="0">
                <a:solidFill>
                  <a:schemeClr val="tx1"/>
                </a:solidFill>
              </a:rPr>
              <a:t>configure:</a:t>
            </a:r>
          </a:p>
          <a:p>
            <a:pPr marL="742950" lvl="1" indent="-285750">
              <a:buFont typeface="Arial" panose="020B0604020202020204" pitchFamily="34" charset="0"/>
              <a:buChar char="•"/>
            </a:pPr>
            <a:r>
              <a:rPr lang="en-US" b="1" dirty="0" err="1" smtClean="0">
                <a:latin typeface="Courier New" panose="02070309020205020404" pitchFamily="49" charset="0"/>
                <a:cs typeface="Courier New" panose="02070309020205020404" pitchFamily="49" charset="0"/>
              </a:rPr>
              <a:t>i</a:t>
            </a:r>
            <a:r>
              <a:rPr lang="en-US" b="1" dirty="0" err="1" smtClean="0">
                <a:solidFill>
                  <a:schemeClr val="tx1"/>
                </a:solidFill>
                <a:latin typeface="Courier New" panose="02070309020205020404" pitchFamily="49" charset="0"/>
                <a:ea typeface="+mn-ea"/>
                <a:cs typeface="Courier New" panose="02070309020205020404" pitchFamily="49" charset="0"/>
              </a:rPr>
              <a:t>p</a:t>
            </a:r>
            <a:r>
              <a:rPr lang="en-US" b="1" dirty="0" smtClean="0">
                <a:solidFill>
                  <a:schemeClr val="tx1"/>
                </a:solidFill>
                <a:latin typeface="Courier New" panose="02070309020205020404" pitchFamily="49" charset="0"/>
                <a:ea typeface="+mn-ea"/>
                <a:cs typeface="Courier New" panose="02070309020205020404" pitchFamily="49" charset="0"/>
              </a:rPr>
              <a:t> ospf message-digest-key</a:t>
            </a:r>
            <a:r>
              <a:rPr lang="en-US" b="1" dirty="0" smtClean="0">
                <a:solidFill>
                  <a:schemeClr val="tx1"/>
                </a:solidFill>
                <a:ea typeface="+mn-ea"/>
                <a:cs typeface="+mn-cs"/>
              </a:rPr>
              <a:t> </a:t>
            </a:r>
            <a:r>
              <a:rPr lang="en-US" i="1" dirty="0" smtClean="0">
                <a:solidFill>
                  <a:schemeClr val="tx1"/>
                </a:solidFill>
                <a:ea typeface="+mn-ea"/>
                <a:cs typeface="+mn-cs"/>
              </a:rPr>
              <a:t>key </a:t>
            </a:r>
            <a:r>
              <a:rPr lang="en-US" b="1" dirty="0" smtClean="0">
                <a:solidFill>
                  <a:schemeClr val="tx1"/>
                </a:solidFill>
                <a:latin typeface="Courier New" panose="02070309020205020404" pitchFamily="49" charset="0"/>
                <a:ea typeface="+mn-ea"/>
                <a:cs typeface="Courier New" panose="02070309020205020404" pitchFamily="49" charset="0"/>
              </a:rPr>
              <a:t>md5</a:t>
            </a:r>
            <a:r>
              <a:rPr lang="en-US" b="1" dirty="0" smtClean="0">
                <a:solidFill>
                  <a:schemeClr val="tx1"/>
                </a:solidFill>
                <a:ea typeface="+mn-ea"/>
                <a:cs typeface="+mn-cs"/>
              </a:rPr>
              <a:t> </a:t>
            </a:r>
            <a:r>
              <a:rPr lang="en-US" i="1" dirty="0" smtClean="0">
                <a:solidFill>
                  <a:schemeClr val="tx1"/>
                </a:solidFill>
                <a:ea typeface="+mn-ea"/>
                <a:cs typeface="+mn-cs"/>
              </a:rPr>
              <a:t>password</a:t>
            </a:r>
            <a:r>
              <a:rPr lang="en-US" dirty="0" smtClean="0">
                <a:solidFill>
                  <a:schemeClr val="tx1"/>
                </a:solidFill>
                <a:ea typeface="+mn-ea"/>
                <a:cs typeface="+mn-cs"/>
              </a:rPr>
              <a:t> (interface configuration command)</a:t>
            </a:r>
          </a:p>
          <a:p>
            <a:pPr marL="742950" lvl="1" indent="-285750">
              <a:buFont typeface="Arial" panose="020B0604020202020204" pitchFamily="34" charset="0"/>
              <a:buChar char="•"/>
            </a:pPr>
            <a:r>
              <a:rPr lang="en-US" b="1" dirty="0" smtClean="0">
                <a:solidFill>
                  <a:schemeClr val="tx1"/>
                </a:solidFill>
                <a:latin typeface="Courier New" panose="02070309020205020404" pitchFamily="49" charset="0"/>
                <a:ea typeface="+mn-ea"/>
                <a:cs typeface="Courier New" panose="02070309020205020404" pitchFamily="49" charset="0"/>
              </a:rPr>
              <a:t>area</a:t>
            </a:r>
            <a:r>
              <a:rPr lang="en-US" b="1" dirty="0" smtClean="0">
                <a:solidFill>
                  <a:schemeClr val="tx1"/>
                </a:solidFill>
                <a:ea typeface="+mn-ea"/>
                <a:cs typeface="+mn-cs"/>
              </a:rPr>
              <a:t> </a:t>
            </a:r>
            <a:r>
              <a:rPr lang="en-US" i="1" dirty="0" smtClean="0">
                <a:solidFill>
                  <a:schemeClr val="tx1"/>
                </a:solidFill>
                <a:ea typeface="+mn-ea"/>
                <a:cs typeface="+mn-cs"/>
              </a:rPr>
              <a:t>area-id</a:t>
            </a:r>
            <a:r>
              <a:rPr lang="en-US"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authentication message-digest</a:t>
            </a:r>
            <a:r>
              <a:rPr lang="en-US" b="1" dirty="0">
                <a:ea typeface="+mn-ea"/>
                <a:cs typeface="+mn-cs"/>
              </a:rPr>
              <a:t> </a:t>
            </a:r>
            <a:r>
              <a:rPr lang="en-US" dirty="0" smtClean="0">
                <a:ea typeface="+mn-ea"/>
                <a:cs typeface="+mn-cs"/>
              </a:rPr>
              <a:t>(</a:t>
            </a:r>
            <a:r>
              <a:rPr lang="en-US" dirty="0" smtClean="0">
                <a:solidFill>
                  <a:schemeClr val="tx1"/>
                </a:solidFill>
                <a:ea typeface="+mn-ea"/>
                <a:cs typeface="+mn-cs"/>
              </a:rPr>
              <a:t>router configuration </a:t>
            </a:r>
            <a:r>
              <a:rPr lang="en-US" dirty="0" smtClean="0">
                <a:ea typeface="+mn-ea"/>
                <a:cs typeface="+mn-cs"/>
              </a:rPr>
              <a:t>c</a:t>
            </a:r>
            <a:r>
              <a:rPr lang="en-US" dirty="0" smtClean="0">
                <a:solidFill>
                  <a:schemeClr val="tx1"/>
                </a:solidFill>
                <a:ea typeface="+mn-ea"/>
                <a:cs typeface="+mn-cs"/>
              </a:rPr>
              <a:t>ommand)</a:t>
            </a:r>
          </a:p>
          <a:p>
            <a:pPr marL="381000" indent="-381000" eaLnBrk="1" hangingPunct="1">
              <a:lnSpc>
                <a:spcPct val="100000"/>
              </a:lnSpc>
              <a:defRPr/>
            </a:pPr>
            <a:r>
              <a:rPr lang="en-US" sz="2000" dirty="0" smtClean="0">
                <a:solidFill>
                  <a:schemeClr val="tx1"/>
                </a:solidFill>
              </a:rPr>
              <a:t>To enable MD5 authentication on a per-interface basis,</a:t>
            </a:r>
            <a:r>
              <a:rPr lang="en-US" sz="2000" dirty="0" smtClean="0"/>
              <a:t> configure:</a:t>
            </a:r>
            <a:endParaRPr lang="en-US" sz="2000" dirty="0" smtClean="0">
              <a:solidFill>
                <a:schemeClr val="tx1"/>
              </a:solidFill>
            </a:endParaRPr>
          </a:p>
          <a:p>
            <a:pPr marL="742950" lvl="1" indent="-285750" eaLnBrk="1" hangingPunct="1">
              <a:lnSpc>
                <a:spcPct val="100000"/>
              </a:lnSpc>
              <a:buFont typeface="Arial" panose="020B0604020202020204" pitchFamily="34" charset="0"/>
              <a:buChar char="•"/>
              <a:defRPr/>
            </a:pPr>
            <a:r>
              <a:rPr lang="en-US" b="1" dirty="0" err="1" smtClean="0">
                <a:solidFill>
                  <a:schemeClr val="tx1"/>
                </a:solidFill>
                <a:latin typeface="Courier New" panose="02070309020205020404" pitchFamily="49" charset="0"/>
                <a:ea typeface="+mn-ea"/>
                <a:cs typeface="Courier New" panose="02070309020205020404" pitchFamily="49" charset="0"/>
              </a:rPr>
              <a:t>ip</a:t>
            </a:r>
            <a:r>
              <a:rPr lang="en-US" b="1" dirty="0" smtClean="0">
                <a:solidFill>
                  <a:schemeClr val="tx1"/>
                </a:solidFill>
                <a:latin typeface="Courier New" panose="02070309020205020404" pitchFamily="49" charset="0"/>
                <a:ea typeface="+mn-ea"/>
                <a:cs typeface="Courier New" panose="02070309020205020404" pitchFamily="49" charset="0"/>
              </a:rPr>
              <a:t> ospf message-digest-key</a:t>
            </a:r>
            <a:r>
              <a:rPr lang="en-US" b="1" dirty="0" smtClean="0">
                <a:solidFill>
                  <a:schemeClr val="tx1"/>
                </a:solidFill>
                <a:ea typeface="+mn-ea"/>
                <a:cs typeface="+mn-cs"/>
              </a:rPr>
              <a:t> </a:t>
            </a:r>
            <a:r>
              <a:rPr lang="en-US" i="1" dirty="0" smtClean="0">
                <a:solidFill>
                  <a:schemeClr val="tx1"/>
                </a:solidFill>
                <a:ea typeface="+mn-ea"/>
                <a:cs typeface="+mn-cs"/>
              </a:rPr>
              <a:t>key </a:t>
            </a:r>
            <a:r>
              <a:rPr lang="en-US" b="1" dirty="0" smtClean="0">
                <a:solidFill>
                  <a:schemeClr val="tx1"/>
                </a:solidFill>
                <a:latin typeface="Courier New" panose="02070309020205020404" pitchFamily="49" charset="0"/>
                <a:ea typeface="+mn-ea"/>
                <a:cs typeface="Courier New" panose="02070309020205020404" pitchFamily="49" charset="0"/>
              </a:rPr>
              <a:t>md5</a:t>
            </a:r>
            <a:r>
              <a:rPr lang="en-US" b="1" dirty="0" smtClean="0">
                <a:solidFill>
                  <a:schemeClr val="tx1"/>
                </a:solidFill>
                <a:ea typeface="+mn-ea"/>
                <a:cs typeface="+mn-cs"/>
              </a:rPr>
              <a:t> </a:t>
            </a:r>
            <a:r>
              <a:rPr lang="en-US" i="1" dirty="0" smtClean="0">
                <a:solidFill>
                  <a:schemeClr val="tx1"/>
                </a:solidFill>
                <a:ea typeface="+mn-ea"/>
                <a:cs typeface="+mn-cs"/>
              </a:rPr>
              <a:t>password</a:t>
            </a:r>
            <a:r>
              <a:rPr lang="en-US" dirty="0" smtClean="0">
                <a:solidFill>
                  <a:schemeClr val="tx1"/>
                </a:solidFill>
                <a:ea typeface="+mn-ea"/>
                <a:cs typeface="+mn-cs"/>
              </a:rPr>
              <a:t> (interface  configuration command)</a:t>
            </a:r>
          </a:p>
          <a:p>
            <a:pPr marL="742950" lvl="1" indent="-285750" eaLnBrk="1" hangingPunct="1">
              <a:lnSpc>
                <a:spcPct val="100000"/>
              </a:lnSpc>
              <a:buFont typeface="Arial" panose="020B0604020202020204" pitchFamily="34" charset="0"/>
              <a:buChar char="•"/>
              <a:defRPr/>
            </a:pPr>
            <a:r>
              <a:rPr lang="en-US" b="1" dirty="0" err="1" smtClean="0">
                <a:solidFill>
                  <a:schemeClr val="tx1"/>
                </a:solidFill>
                <a:latin typeface="Courier New" panose="02070309020205020404" pitchFamily="49" charset="0"/>
                <a:ea typeface="+mn-ea"/>
                <a:cs typeface="Courier New" panose="02070309020205020404" pitchFamily="49" charset="0"/>
              </a:rPr>
              <a:t>ip</a:t>
            </a:r>
            <a:r>
              <a:rPr lang="en-US" b="1" dirty="0" smtClean="0">
                <a:solidFill>
                  <a:schemeClr val="tx1"/>
                </a:solidFill>
                <a:latin typeface="Courier New" panose="02070309020205020404" pitchFamily="49" charset="0"/>
                <a:ea typeface="+mn-ea"/>
                <a:cs typeface="Courier New" panose="02070309020205020404" pitchFamily="49" charset="0"/>
              </a:rPr>
              <a:t> ospf authentication message-digest</a:t>
            </a:r>
            <a:r>
              <a:rPr lang="en-US" b="1" dirty="0" smtClean="0">
                <a:solidFill>
                  <a:schemeClr val="tx1"/>
                </a:solidFill>
                <a:ea typeface="+mn-ea"/>
                <a:cs typeface="+mn-cs"/>
              </a:rPr>
              <a:t> </a:t>
            </a:r>
            <a:r>
              <a:rPr lang="en-US" dirty="0" smtClean="0">
                <a:ea typeface="+mn-ea"/>
                <a:cs typeface="+mn-cs"/>
              </a:rPr>
              <a:t>(i</a:t>
            </a:r>
            <a:r>
              <a:rPr lang="en-US" dirty="0" smtClean="0">
                <a:solidFill>
                  <a:schemeClr val="tx1"/>
                </a:solidFill>
                <a:ea typeface="+mn-ea"/>
                <a:cs typeface="+mn-cs"/>
              </a:rPr>
              <a:t>nterface configuration   command)</a:t>
            </a:r>
          </a:p>
          <a:p>
            <a:pPr marL="381000" indent="-381000" eaLnBrk="1" hangingPunct="1">
              <a:lnSpc>
                <a:spcPct val="100000"/>
              </a:lnSpc>
              <a:defRPr/>
            </a:pPr>
            <a:endParaRPr lang="en-US" sz="2200" dirty="0" smtClean="0">
              <a:solidFill>
                <a:schemeClr val="tx1"/>
              </a:solidFill>
              <a:latin typeface="+mn-lt"/>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5.1 Advanced Single-Area OSPF Configurations</a:t>
            </a:r>
            <a:endParaRPr lang="en-US" sz="2400" dirty="0" smtClean="0">
              <a:solidFill>
                <a:schemeClr val="folHlink"/>
              </a:solidFill>
            </a:endParaRPr>
          </a:p>
        </p:txBody>
      </p:sp>
    </p:spTree>
    <p:extLst>
      <p:ext uri="{BB962C8B-B14F-4D97-AF65-F5344CB8AC3E}">
        <p14:creationId xmlns:p14="http://schemas.microsoft.com/office/powerpoint/2010/main" val="729633596"/>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err="1" smtClean="0"/>
              <a:t>OSPF</a:t>
            </a:r>
            <a:r>
              <a:rPr lang="en-US" sz="2800" dirty="0" smtClean="0"/>
              <a:t> MD5 Authentication Example</a:t>
            </a:r>
            <a:endParaRPr lang="en-US" sz="2800" dirty="0">
              <a:solidFill>
                <a:schemeClr val="accent5">
                  <a:lumMod val="75000"/>
                </a:schemeClr>
              </a:solidFill>
              <a:cs typeface="Arial"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501" y="1481138"/>
            <a:ext cx="6002024" cy="482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248525" y="5848350"/>
            <a:ext cx="1647825" cy="424732"/>
          </a:xfrm>
          <a:prstGeom prst="rect">
            <a:avLst/>
          </a:prstGeom>
          <a:noFill/>
        </p:spPr>
        <p:txBody>
          <a:bodyPr wrap="square" rtlCol="0">
            <a:spAutoFit/>
          </a:bodyPr>
          <a:lstStyle/>
          <a:p>
            <a:r>
              <a:rPr lang="en-US" dirty="0" smtClean="0"/>
              <a:t>continued</a:t>
            </a:r>
            <a:endParaRPr lang="en-US" dirty="0"/>
          </a:p>
        </p:txBody>
      </p:sp>
    </p:spTree>
    <p:extLst>
      <p:ext uri="{BB962C8B-B14F-4D97-AF65-F5344CB8AC3E}">
        <p14:creationId xmlns:p14="http://schemas.microsoft.com/office/powerpoint/2010/main" val="3094388028"/>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err="1" smtClean="0"/>
              <a:t>OSPF</a:t>
            </a:r>
            <a:r>
              <a:rPr lang="en-US" sz="2800" dirty="0" smtClean="0"/>
              <a:t> MD5 Authentication </a:t>
            </a:r>
            <a:r>
              <a:rPr lang="en-US" sz="2800" dirty="0"/>
              <a:t>Example (cont.)</a:t>
            </a:r>
            <a:endParaRPr lang="en-US" sz="2800" dirty="0">
              <a:solidFill>
                <a:schemeClr val="accent5">
                  <a:lumMod val="75000"/>
                </a:schemeClr>
              </a:solidFill>
              <a:cs typeface="Arial" pitchFamily="34"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297" y="1628773"/>
            <a:ext cx="5996592"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7389508"/>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Verifying OSPF MD5 Authentication</a:t>
            </a:r>
            <a:endParaRPr lang="en-US" sz="2800" dirty="0">
              <a:solidFill>
                <a:schemeClr val="accent5">
                  <a:lumMod val="75000"/>
                </a:schemeClr>
              </a:solidFill>
              <a:cs typeface="Arial" pitchFamily="34" charset="0"/>
            </a:endParaRPr>
          </a:p>
        </p:txBody>
      </p:sp>
      <p:pic>
        <p:nvPicPr>
          <p:cNvPr id="100354" name="Picture 2"/>
          <p:cNvPicPr>
            <a:picLocks noChangeAspect="1" noChangeArrowheads="1"/>
          </p:cNvPicPr>
          <p:nvPr/>
        </p:nvPicPr>
        <p:blipFill>
          <a:blip r:embed="rId3" cstate="print"/>
          <a:srcRect l="49048" t="35156" r="18448" b="15625"/>
          <a:stretch>
            <a:fillRect/>
          </a:stretch>
        </p:blipFill>
        <p:spPr bwMode="auto">
          <a:xfrm>
            <a:off x="1905000" y="1466850"/>
            <a:ext cx="4229100" cy="3600450"/>
          </a:xfrm>
          <a:prstGeom prst="rect">
            <a:avLst/>
          </a:prstGeom>
          <a:noFill/>
          <a:ln w="9525" cap="flat" cmpd="sng" algn="ctr">
            <a:noFill/>
            <a:prstDash val="solid"/>
            <a:miter lim="800000"/>
            <a:headEnd/>
            <a:tailEnd/>
          </a:ln>
        </p:spPr>
      </p:pic>
      <p:pic>
        <p:nvPicPr>
          <p:cNvPr id="100355" name="Picture 3"/>
          <p:cNvPicPr>
            <a:picLocks noChangeAspect="1" noChangeArrowheads="1"/>
          </p:cNvPicPr>
          <p:nvPr/>
        </p:nvPicPr>
        <p:blipFill>
          <a:blip r:embed="rId4" cstate="print"/>
          <a:srcRect l="48682" t="67969" r="18668" b="15364"/>
          <a:stretch>
            <a:fillRect/>
          </a:stretch>
        </p:blipFill>
        <p:spPr bwMode="auto">
          <a:xfrm>
            <a:off x="1866900" y="4991100"/>
            <a:ext cx="4248150" cy="1219200"/>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Verifying OSPF MD5 Authentication (cont.)</a:t>
            </a:r>
            <a:endParaRPr lang="en-US" sz="2800" dirty="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011" y="1652516"/>
            <a:ext cx="5308202" cy="463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074431"/>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5.2 Troubleshooting Single-Area OSPF Implementations</a:t>
            </a:r>
            <a:endParaRPr lang="en-US" sz="2400" dirty="0" smtClean="0">
              <a:solidFill>
                <a:schemeClr val="folHlink"/>
              </a:solidFill>
            </a:endParaRPr>
          </a:p>
        </p:txBody>
      </p:sp>
    </p:spTree>
    <p:extLst>
      <p:ext uri="{BB962C8B-B14F-4D97-AF65-F5344CB8AC3E}">
        <p14:creationId xmlns:p14="http://schemas.microsoft.com/office/powerpoint/2010/main" val="86939481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t>Forming OSPF Adjacencies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390649"/>
            <a:ext cx="7733619" cy="4803557"/>
          </a:xfrm>
        </p:spPr>
        <p:txBody>
          <a:bodyPr/>
          <a:lstStyle/>
          <a:p>
            <a:pPr marL="0" indent="0" eaLnBrk="1" hangingPunct="1">
              <a:lnSpc>
                <a:spcPct val="100000"/>
              </a:lnSpc>
              <a:buNone/>
              <a:defRPr/>
            </a:pPr>
            <a:r>
              <a:rPr lang="en-US" dirty="0" smtClean="0">
                <a:solidFill>
                  <a:schemeClr val="tx1"/>
                </a:solidFill>
                <a:latin typeface="+mn-lt"/>
              </a:rPr>
              <a:t> </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47" y="1857517"/>
            <a:ext cx="5950091" cy="405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t>Transitioning via </a:t>
            </a:r>
            <a:r>
              <a:rPr lang="en-US" sz="2800" dirty="0" smtClean="0">
                <a:cs typeface="Arial" charset="0"/>
              </a:rPr>
              <a:t>OSPF States</a:t>
            </a:r>
            <a:endParaRPr lang="en-US" sz="2800" dirty="0">
              <a:solidFill>
                <a:schemeClr val="accent5">
                  <a:lumMod val="75000"/>
                </a:schemeClr>
              </a:solidFill>
              <a:cs typeface="Arial" pitchFamily="34" charset="0"/>
            </a:endParaRPr>
          </a:p>
        </p:txBody>
      </p:sp>
      <p:pic>
        <p:nvPicPr>
          <p:cNvPr id="102402" name="Picture 2"/>
          <p:cNvPicPr>
            <a:picLocks noChangeAspect="1" noChangeArrowheads="1"/>
          </p:cNvPicPr>
          <p:nvPr/>
        </p:nvPicPr>
        <p:blipFill>
          <a:blip r:embed="rId3" cstate="print"/>
          <a:srcRect l="47877" t="35156" r="29722" b="17969"/>
          <a:stretch>
            <a:fillRect/>
          </a:stretch>
        </p:blipFill>
        <p:spPr bwMode="auto">
          <a:xfrm>
            <a:off x="3962400" y="1847849"/>
            <a:ext cx="3657600" cy="4303059"/>
          </a:xfrm>
          <a:prstGeom prst="rect">
            <a:avLst/>
          </a:prstGeom>
          <a:noFill/>
          <a:ln w="9525" cap="flat" cmpd="sng" algn="ctr">
            <a:noFill/>
            <a:prstDash val="solid"/>
            <a:miter lim="800000"/>
            <a:headEnd/>
            <a:tailEnd/>
          </a:ln>
        </p:spPr>
      </p:pic>
      <p:sp>
        <p:nvSpPr>
          <p:cNvPr id="6" name="TextBox 5"/>
          <p:cNvSpPr txBox="1"/>
          <p:nvPr/>
        </p:nvSpPr>
        <p:spPr>
          <a:xfrm>
            <a:off x="723900" y="1985749"/>
            <a:ext cx="3009900" cy="3721019"/>
          </a:xfrm>
          <a:prstGeom prst="rect">
            <a:avLst/>
          </a:prstGeom>
          <a:noFill/>
        </p:spPr>
        <p:txBody>
          <a:bodyPr wrap="square" rtlCol="0">
            <a:spAutoFit/>
          </a:bodyPr>
          <a:lstStyle/>
          <a:p>
            <a:pPr algn="l"/>
            <a:r>
              <a:rPr lang="en-US" sz="2000" dirty="0"/>
              <a:t>To troubleshoot OSPF, it is important to understand how OSPF routers traverse different OSPF states when adjacencies are being established</a:t>
            </a:r>
            <a:r>
              <a:rPr lang="en-US" sz="2000" dirty="0" smtClean="0"/>
              <a:t>.</a:t>
            </a:r>
          </a:p>
          <a:p>
            <a:pPr algn="l"/>
            <a:endParaRPr lang="en-US" sz="2200" dirty="0" smtClean="0"/>
          </a:p>
          <a:p>
            <a:pPr algn="l"/>
            <a:r>
              <a:rPr lang="en-US" sz="2000" dirty="0" smtClean="0"/>
              <a:t>The router should not remain in any states other than FULL or 2Way for extended periods of time.</a:t>
            </a:r>
            <a:endParaRPr lang="en-US" sz="2000" dirty="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err="1" smtClean="0"/>
              <a:t>OSPF</a:t>
            </a:r>
            <a:r>
              <a:rPr lang="en-US" sz="2800" dirty="0" smtClean="0"/>
              <a:t> </a:t>
            </a:r>
            <a:r>
              <a:rPr lang="en-US" sz="2800" dirty="0" smtClean="0">
                <a:cs typeface="Arial" charset="0"/>
              </a:rPr>
              <a:t>Troubleshooting Commands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6240" y="1549020"/>
            <a:ext cx="7767527" cy="4803557"/>
          </a:xfrm>
        </p:spPr>
        <p:txBody>
          <a:bodyPr/>
          <a:lstStyle/>
          <a:p>
            <a:r>
              <a:rPr lang="en-US" sz="2000" b="1" dirty="0" smtClean="0">
                <a:solidFill>
                  <a:schemeClr val="tx1"/>
                </a:solidFill>
                <a:latin typeface="Courier New" panose="02070309020205020404" pitchFamily="49" charset="0"/>
                <a:cs typeface="Courier New" panose="02070309020205020404" pitchFamily="49" charset="0"/>
              </a:rPr>
              <a:t>show </a:t>
            </a:r>
            <a:r>
              <a:rPr lang="en-US" sz="2000" b="1" dirty="0" err="1" smtClean="0">
                <a:solidFill>
                  <a:schemeClr val="tx1"/>
                </a:solidFill>
                <a:latin typeface="Courier New" panose="02070309020205020404" pitchFamily="49" charset="0"/>
                <a:cs typeface="Courier New" panose="02070309020205020404" pitchFamily="49" charset="0"/>
              </a:rPr>
              <a:t>ip</a:t>
            </a:r>
            <a:r>
              <a:rPr lang="en-US" sz="2000" b="1" dirty="0" smtClean="0">
                <a:solidFill>
                  <a:schemeClr val="tx1"/>
                </a:solidFill>
                <a:latin typeface="Courier New" panose="02070309020205020404" pitchFamily="49" charset="0"/>
                <a:cs typeface="Courier New" panose="02070309020205020404" pitchFamily="49" charset="0"/>
              </a:rPr>
              <a:t> protocols</a:t>
            </a:r>
            <a:r>
              <a:rPr lang="en-US" sz="2000" dirty="0"/>
              <a:t> </a:t>
            </a:r>
            <a:r>
              <a:rPr lang="en-US" sz="2000" dirty="0" smtClean="0"/>
              <a:t>– </a:t>
            </a:r>
            <a:r>
              <a:rPr lang="en-US" sz="2000" dirty="0" smtClean="0">
                <a:solidFill>
                  <a:schemeClr val="tx1"/>
                </a:solidFill>
              </a:rPr>
              <a:t>Verifies vital OSPF configuration information</a:t>
            </a:r>
            <a:r>
              <a:rPr lang="en-US" sz="2000" dirty="0" smtClean="0"/>
              <a:t>.</a:t>
            </a:r>
            <a:endParaRPr lang="en-US" sz="2000" b="1" dirty="0" smtClean="0">
              <a:solidFill>
                <a:schemeClr val="tx1"/>
              </a:solidFill>
            </a:endParaRPr>
          </a:p>
          <a:p>
            <a:r>
              <a:rPr lang="en-US" sz="2000" b="1" dirty="0">
                <a:latin typeface="Courier New" panose="02070309020205020404" pitchFamily="49" charset="0"/>
                <a:cs typeface="Courier New" panose="02070309020205020404" pitchFamily="49" charset="0"/>
              </a:rPr>
              <a:t>show ip ospf neighbor</a:t>
            </a:r>
            <a:r>
              <a:rPr lang="en-US" sz="2000" dirty="0" smtClean="0">
                <a:solidFill>
                  <a:schemeClr val="tx1"/>
                </a:solidFill>
              </a:rPr>
              <a:t> </a:t>
            </a:r>
            <a:r>
              <a:rPr lang="en-US" sz="2000" dirty="0"/>
              <a:t> –</a:t>
            </a:r>
            <a:r>
              <a:rPr lang="en-US" sz="2000" dirty="0" smtClean="0">
                <a:solidFill>
                  <a:schemeClr val="tx1"/>
                </a:solidFill>
              </a:rPr>
              <a:t> Verifies that the router has formed an adjacency with its neighboring routers. </a:t>
            </a:r>
          </a:p>
          <a:p>
            <a:r>
              <a:rPr lang="en-US" sz="2000" b="1" dirty="0">
                <a:latin typeface="Courier New" panose="02070309020205020404" pitchFamily="49" charset="0"/>
                <a:cs typeface="Courier New" panose="02070309020205020404" pitchFamily="49" charset="0"/>
              </a:rPr>
              <a:t>show ip ospf interface</a:t>
            </a:r>
            <a:r>
              <a:rPr lang="en-US" sz="2000" dirty="0" smtClean="0">
                <a:solidFill>
                  <a:schemeClr val="tx1"/>
                </a:solidFill>
              </a:rPr>
              <a:t> </a:t>
            </a:r>
            <a:r>
              <a:rPr lang="en-US" sz="2000" dirty="0"/>
              <a:t> –</a:t>
            </a:r>
            <a:r>
              <a:rPr lang="en-US" sz="2000" dirty="0" smtClean="0">
                <a:solidFill>
                  <a:schemeClr val="tx1"/>
                </a:solidFill>
              </a:rPr>
              <a:t> Displays the OSPF parameters configured on an interface, such as the OSPF process ID.</a:t>
            </a:r>
          </a:p>
          <a:p>
            <a:r>
              <a:rPr lang="en-US" sz="2000" b="1" dirty="0">
                <a:latin typeface="Courier New" panose="02070309020205020404" pitchFamily="49" charset="0"/>
                <a:cs typeface="Courier New" panose="02070309020205020404" pitchFamily="49" charset="0"/>
              </a:rPr>
              <a:t>show ip ospf</a:t>
            </a:r>
            <a:r>
              <a:rPr lang="en-US" sz="2000" dirty="0" smtClean="0">
                <a:solidFill>
                  <a:schemeClr val="tx1"/>
                </a:solidFill>
              </a:rPr>
              <a:t> </a:t>
            </a:r>
            <a:r>
              <a:rPr lang="en-US" sz="2000" dirty="0"/>
              <a:t> –</a:t>
            </a:r>
            <a:r>
              <a:rPr lang="en-US" sz="2000" dirty="0" smtClean="0">
                <a:solidFill>
                  <a:schemeClr val="tx1"/>
                </a:solidFill>
              </a:rPr>
              <a:t> Examines the OSPF process ID and router ID. </a:t>
            </a:r>
          </a:p>
          <a:p>
            <a:r>
              <a:rPr lang="en-US" sz="2000" b="1" dirty="0">
                <a:latin typeface="Courier New" panose="02070309020205020404" pitchFamily="49" charset="0"/>
                <a:cs typeface="Courier New" panose="02070309020205020404" pitchFamily="49" charset="0"/>
              </a:rPr>
              <a:t>show ip route </a:t>
            </a:r>
            <a:r>
              <a:rPr lang="en-US" sz="2000" b="1" dirty="0" err="1" smtClean="0">
                <a:latin typeface="Courier New" panose="02070309020205020404" pitchFamily="49" charset="0"/>
                <a:cs typeface="Courier New" panose="02070309020205020404" pitchFamily="49" charset="0"/>
              </a:rPr>
              <a:t>ospf</a:t>
            </a:r>
            <a:r>
              <a:rPr lang="en-US" sz="2000" dirty="0"/>
              <a:t> –</a:t>
            </a:r>
            <a:r>
              <a:rPr lang="en-US" sz="2000" dirty="0" smtClean="0">
                <a:solidFill>
                  <a:schemeClr val="tx1"/>
                </a:solidFill>
              </a:rPr>
              <a:t> Displays only the OSPF learned routes in the routing table.</a:t>
            </a:r>
          </a:p>
          <a:p>
            <a:r>
              <a:rPr lang="en-US" sz="2000" b="1" dirty="0">
                <a:latin typeface="Courier New" panose="02070309020205020404" pitchFamily="49" charset="0"/>
                <a:cs typeface="Courier New" panose="02070309020205020404" pitchFamily="49" charset="0"/>
              </a:rPr>
              <a:t>clear ip </a:t>
            </a:r>
            <a:r>
              <a:rPr lang="en-US" sz="2000" b="1" dirty="0" err="1">
                <a:latin typeface="Courier New" panose="02070309020205020404" pitchFamily="49" charset="0"/>
                <a:cs typeface="Courier New" panose="02070309020205020404" pitchFamily="49" charset="0"/>
              </a:rPr>
              <a:t>ospf</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[process-id] process </a:t>
            </a:r>
            <a:r>
              <a:rPr lang="en-US" sz="2000" dirty="0" smtClean="0"/>
              <a:t>–</a:t>
            </a:r>
            <a:r>
              <a:rPr lang="en-US" sz="2000" dirty="0" smtClean="0">
                <a:solidFill>
                  <a:schemeClr val="tx1"/>
                </a:solidFill>
              </a:rPr>
              <a:t> Resets the OSPFv2 neighbor adjacencies.</a:t>
            </a:r>
          </a:p>
          <a:p>
            <a:endParaRPr lang="en-US" sz="2000" dirty="0" smtClean="0">
              <a:solidFill>
                <a:schemeClr val="tx1"/>
              </a:solidFill>
            </a:endParaRPr>
          </a:p>
          <a:p>
            <a:endParaRPr lang="en-US" dirty="0"/>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cs typeface="Arial" charset="0"/>
              </a:rPr>
              <a:t>Components of Troubleshooting OSPF</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371599"/>
            <a:ext cx="7767527" cy="4803557"/>
          </a:xfrm>
        </p:spPr>
        <p:txBody>
          <a:bodyPr/>
          <a:lstStyle/>
          <a:p>
            <a:endParaRPr lang="en-US" sz="2200" dirty="0" smtClean="0">
              <a:solidFill>
                <a:schemeClr val="tx1"/>
              </a:solidFill>
              <a:latin typeface="+mn-lt"/>
              <a:ea typeface="+mn-ea"/>
              <a:cs typeface="+mn-cs"/>
            </a:endParaRPr>
          </a:p>
          <a:p>
            <a:endParaRPr lang="en-US" dirty="0"/>
          </a:p>
        </p:txBody>
      </p:sp>
      <p:pic>
        <p:nvPicPr>
          <p:cNvPr id="103426" name="Picture 2"/>
          <p:cNvPicPr>
            <a:picLocks noChangeAspect="1" noChangeArrowheads="1"/>
          </p:cNvPicPr>
          <p:nvPr/>
        </p:nvPicPr>
        <p:blipFill>
          <a:blip r:embed="rId3" cstate="print"/>
          <a:srcRect l="52855" t="35937" r="10981" b="14844"/>
          <a:stretch>
            <a:fillRect/>
          </a:stretch>
        </p:blipFill>
        <p:spPr bwMode="auto">
          <a:xfrm>
            <a:off x="1428750" y="1409699"/>
            <a:ext cx="6381750" cy="4883201"/>
          </a:xfrm>
          <a:prstGeom prst="rect">
            <a:avLst/>
          </a:prstGeom>
          <a:noFill/>
          <a:ln w="9525" cap="flat" cmpd="sng" algn="ctr">
            <a:noFill/>
            <a:prstDash val="solid"/>
            <a:miter lim="800000"/>
            <a:headEnd/>
            <a:tailEnd/>
          </a:ln>
        </p:spPr>
      </p:pic>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8770" y="518781"/>
            <a:ext cx="8145463" cy="838200"/>
          </a:xfrm>
        </p:spPr>
        <p:txBody>
          <a:bodyPr/>
          <a:lstStyle/>
          <a:p>
            <a:pPr eaLnBrk="1" hangingPunct="1">
              <a:defRPr/>
            </a:pPr>
            <a:r>
              <a:rPr lang="en-US" sz="1800" dirty="0" smtClean="0">
                <a:cs typeface="Arial" charset="0"/>
              </a:rPr>
              <a:t>Troubleshoot Single-Area OSPFv2 Routing Issues</a:t>
            </a:r>
            <a:r>
              <a:rPr lang="en-US" sz="2800" dirty="0" smtClean="0"/>
              <a:t/>
            </a:r>
            <a:br>
              <a:rPr lang="en-US" sz="2800" dirty="0" smtClean="0"/>
            </a:br>
            <a:r>
              <a:rPr lang="en-US" sz="2800" dirty="0" smtClean="0">
                <a:cs typeface="Arial" charset="0"/>
              </a:rPr>
              <a:t>Troubleshooting Neighbor Issues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6237" y="1569491"/>
            <a:ext cx="8316569" cy="4619313"/>
          </a:xfrm>
        </p:spPr>
        <p:txBody>
          <a:bodyPr/>
          <a:lstStyle/>
          <a:p>
            <a:r>
              <a:rPr lang="en-US" sz="2000" dirty="0" smtClean="0">
                <a:solidFill>
                  <a:schemeClr val="tx1"/>
                </a:solidFill>
              </a:rPr>
              <a:t>Verify </a:t>
            </a:r>
            <a:r>
              <a:rPr lang="en-US" sz="2000" dirty="0" smtClean="0"/>
              <a:t>active OSPF interfaces using the</a:t>
            </a:r>
            <a:r>
              <a:rPr lang="en-US" sz="2000" b="1" dirty="0" smtClean="0"/>
              <a:t> </a:t>
            </a:r>
            <a:r>
              <a:rPr lang="en-US" sz="2000" b="1" dirty="0" smtClean="0">
                <a:latin typeface="Courier New" panose="02070309020205020404" pitchFamily="49" charset="0"/>
                <a:cs typeface="Courier New" panose="02070309020205020404" pitchFamily="49" charset="0"/>
              </a:rPr>
              <a:t>show ip ospf interface </a:t>
            </a:r>
            <a:r>
              <a:rPr lang="en-US" sz="2000" dirty="0" smtClean="0"/>
              <a:t>command.</a:t>
            </a:r>
          </a:p>
          <a:p>
            <a:r>
              <a:rPr lang="en-US" sz="2000" dirty="0" smtClean="0"/>
              <a:t>Verify the OSPF settings using the</a:t>
            </a:r>
            <a:r>
              <a:rPr lang="en-US" sz="2000" b="1" dirty="0" smtClean="0"/>
              <a:t> </a:t>
            </a:r>
            <a:r>
              <a:rPr lang="en-US" sz="2000" b="1" dirty="0">
                <a:latin typeface="Courier New" panose="02070309020205020404" pitchFamily="49" charset="0"/>
                <a:cs typeface="Courier New" panose="02070309020205020404" pitchFamily="49" charset="0"/>
              </a:rPr>
              <a:t>show ip protocols</a:t>
            </a:r>
            <a:r>
              <a:rPr lang="en-US" sz="2000" b="1" dirty="0" smtClean="0"/>
              <a:t> </a:t>
            </a:r>
            <a:r>
              <a:rPr lang="en-US" sz="2000" dirty="0" smtClean="0"/>
              <a:t>command.  </a:t>
            </a:r>
          </a:p>
          <a:p>
            <a:r>
              <a:rPr lang="en-US" sz="2000" dirty="0" smtClean="0"/>
              <a:t>Disable the interface as passive using the</a:t>
            </a:r>
            <a:r>
              <a:rPr lang="en-US" sz="2000" b="1" dirty="0" smtClean="0"/>
              <a:t> </a:t>
            </a:r>
            <a:r>
              <a:rPr lang="en-US" sz="2000" b="1" dirty="0" smtClean="0">
                <a:latin typeface="Courier New" panose="02070309020205020404" pitchFamily="49" charset="0"/>
                <a:cs typeface="Courier New" panose="02070309020205020404" pitchFamily="49" charset="0"/>
              </a:rPr>
              <a:t>no passive-interface </a:t>
            </a:r>
            <a:r>
              <a:rPr lang="en-US" sz="2000" dirty="0" smtClean="0"/>
              <a:t>command</a:t>
            </a:r>
            <a:r>
              <a:rPr lang="en-US" sz="2000" b="1" dirty="0" smtClean="0"/>
              <a:t>.</a:t>
            </a:r>
          </a:p>
          <a:p>
            <a:r>
              <a:rPr lang="en-US" sz="2000" dirty="0" smtClean="0"/>
              <a:t>Verify routes using the </a:t>
            </a:r>
            <a:r>
              <a:rPr lang="en-US" sz="2000" b="1" dirty="0" smtClean="0">
                <a:latin typeface="Courier New" panose="02070309020205020404" pitchFamily="49" charset="0"/>
                <a:cs typeface="Courier New" panose="02070309020205020404" pitchFamily="49" charset="0"/>
              </a:rPr>
              <a:t>show ip route </a:t>
            </a:r>
            <a:r>
              <a:rPr lang="en-US" sz="2000" dirty="0" smtClean="0"/>
              <a:t>command.</a:t>
            </a:r>
          </a:p>
          <a:p>
            <a:endParaRPr lang="en-US" sz="2000" dirty="0" smtClean="0"/>
          </a:p>
          <a:p>
            <a:endParaRPr lang="en-US" dirty="0" smtClean="0"/>
          </a:p>
          <a:p>
            <a:endParaRPr lang="en-US" dirty="0" smtClean="0">
              <a:solidFill>
                <a:schemeClr val="tx1"/>
              </a:solidFill>
              <a:latin typeface="+mn-lt"/>
              <a:ea typeface="+mn-ea"/>
              <a:cs typeface="+mn-cs"/>
            </a:endParaRPr>
          </a:p>
          <a:p>
            <a:endParaRPr lang="en-US" dirty="0"/>
          </a:p>
        </p:txBody>
      </p:sp>
      <p:pic>
        <p:nvPicPr>
          <p:cNvPr id="1027" name="Picture 3"/>
          <p:cNvPicPr>
            <a:picLocks noChangeAspect="1" noChangeArrowheads="1"/>
          </p:cNvPicPr>
          <p:nvPr/>
        </p:nvPicPr>
        <p:blipFill>
          <a:blip r:embed="rId3" cstate="print"/>
          <a:srcRect l="48902" t="55729" r="15813" b="15365"/>
          <a:stretch>
            <a:fillRect/>
          </a:stretch>
        </p:blipFill>
        <p:spPr bwMode="auto">
          <a:xfrm>
            <a:off x="1860929" y="4173839"/>
            <a:ext cx="5331442" cy="2455561"/>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3820"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Routing versus Switching</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1616" y="1638300"/>
            <a:ext cx="8032952" cy="4943475"/>
          </a:xfrm>
        </p:spPr>
        <p:txBody>
          <a:bodyPr/>
          <a:lstStyle/>
          <a:p>
            <a:r>
              <a:rPr lang="en-US" sz="2000" dirty="0"/>
              <a:t>S</a:t>
            </a:r>
            <a:r>
              <a:rPr lang="en-US" sz="2000" dirty="0" smtClean="0"/>
              <a:t>witches</a:t>
            </a:r>
            <a:r>
              <a:rPr lang="en-US" sz="2000" dirty="0"/>
              <a:t>, link aggregation, LAN redundancy and wireless LANs are all technologies that provide or enhance user access to network resources.</a:t>
            </a:r>
          </a:p>
          <a:p>
            <a:r>
              <a:rPr lang="en-US" sz="2000" dirty="0"/>
              <a:t>Scalable networks also require optimal reachability between sites. Remote network reachability is provided by routers and Layer 3 switches which operate in the distribution and core </a:t>
            </a:r>
            <a:r>
              <a:rPr lang="en-US" sz="2000" dirty="0" smtClean="0"/>
              <a:t>layers.</a:t>
            </a:r>
          </a:p>
          <a:p>
            <a:r>
              <a:rPr lang="en-US" sz="2000" dirty="0"/>
              <a:t>Routers and Layer 3 switches learn about remote networks in one of two ways:</a:t>
            </a:r>
          </a:p>
          <a:p>
            <a:pPr marL="742950" lvl="1" indent="-285750">
              <a:buFont typeface="Arial" panose="020B0604020202020204" pitchFamily="34" charset="0"/>
              <a:buChar char="•"/>
            </a:pPr>
            <a:r>
              <a:rPr lang="en-US" sz="1600" b="1" dirty="0"/>
              <a:t>Manually</a:t>
            </a:r>
            <a:r>
              <a:rPr lang="en-US" sz="1600" dirty="0"/>
              <a:t> - Remote networks are manually added to the routing table using static routes.</a:t>
            </a:r>
          </a:p>
          <a:p>
            <a:pPr marL="742950" lvl="1" indent="-285750">
              <a:buFont typeface="Arial" panose="020B0604020202020204" pitchFamily="34" charset="0"/>
              <a:buChar char="•"/>
            </a:pPr>
            <a:r>
              <a:rPr lang="en-US" sz="1600" b="1" dirty="0"/>
              <a:t>Dynamically</a:t>
            </a:r>
            <a:r>
              <a:rPr lang="en-US" sz="1600" dirty="0"/>
              <a:t> - Remote routes are automatically learned using a dynamic routing protocol such as Enhanced Interior Gateway Routing Protocol (EIGRP) or Open Shortest Path First (OSPF).</a:t>
            </a:r>
          </a:p>
          <a:p>
            <a:endParaRPr lang="en-US" sz="2000" dirty="0"/>
          </a:p>
          <a:p>
            <a:pPr marL="381000" indent="-381000" eaLnBrk="1" hangingPunct="1">
              <a:lnSpc>
                <a:spcPct val="75000"/>
              </a:lnSpc>
              <a:defRPr/>
            </a:pPr>
            <a:endParaRPr lang="en-US" sz="2000" dirty="0"/>
          </a:p>
          <a:p>
            <a:endParaRPr lang="en-US" sz="2000" dirty="0"/>
          </a:p>
          <a:p>
            <a:pPr marL="381000" indent="-381000" eaLnBrk="1" hangingPunct="1">
              <a:lnSpc>
                <a:spcPct val="75000"/>
              </a:lnSpc>
              <a:defRPr/>
            </a:pPr>
            <a:endParaRPr lang="en-US" sz="2000" dirty="0" smtClean="0">
              <a:solidFill>
                <a:schemeClr val="tx1"/>
              </a:solidFill>
              <a:latin typeface="+mn-lt"/>
              <a:ea typeface="+mn-ea"/>
              <a:cs typeface="+mn-cs"/>
            </a:endParaRPr>
          </a:p>
          <a:p>
            <a:pPr marL="381000" indent="-381000" eaLnBrk="1" hangingPunct="1">
              <a:lnSpc>
                <a:spcPct val="75000"/>
              </a:lnSpc>
              <a:defRPr/>
            </a:pPr>
            <a:endParaRPr lang="en-US" altLang="ja-JP" sz="2000" dirty="0" smtClean="0">
              <a:ea typeface="ＭＳ Ｐゴシック" pitchFamily="34" charset="-128"/>
            </a:endParaRPr>
          </a:p>
        </p:txBody>
      </p:sp>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57827" y="436895"/>
            <a:ext cx="8145463" cy="838200"/>
          </a:xfrm>
        </p:spPr>
        <p:txBody>
          <a:bodyPr/>
          <a:lstStyle/>
          <a:p>
            <a:pPr eaLnBrk="1" hangingPunct="1">
              <a:defRPr/>
            </a:pPr>
            <a:r>
              <a:rPr lang="en-US" sz="1800" dirty="0" smtClean="0">
                <a:cs typeface="Arial" charset="0"/>
              </a:rPr>
              <a:t>Troubleshoot Single-Area OSPFv2 Routing Issues</a:t>
            </a:r>
            <a:r>
              <a:rPr lang="en-US" sz="2800" dirty="0" smtClean="0"/>
              <a:t/>
            </a:r>
            <a:br>
              <a:rPr lang="en-US" sz="2800" dirty="0" smtClean="0"/>
            </a:br>
            <a:r>
              <a:rPr lang="en-US" sz="2800" dirty="0" smtClean="0">
                <a:cs typeface="Arial" charset="0"/>
              </a:rPr>
              <a:t>Troubleshooting OSPF Routing Table Issues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34897" y="1340701"/>
            <a:ext cx="8379564" cy="5327727"/>
          </a:xfrm>
        </p:spPr>
        <p:txBody>
          <a:bodyPr/>
          <a:lstStyle/>
          <a:p>
            <a:r>
              <a:rPr lang="en-US" sz="2000" dirty="0" smtClean="0">
                <a:cs typeface="Courier New" panose="02070309020205020404" pitchFamily="49" charset="0"/>
              </a:rPr>
              <a:t>The </a:t>
            </a:r>
            <a:r>
              <a:rPr lang="en-US" sz="2000" b="1" dirty="0" smtClean="0">
                <a:latin typeface="Courier New" panose="02070309020205020404" pitchFamily="49" charset="0"/>
                <a:cs typeface="Courier New" panose="02070309020205020404" pitchFamily="49" charset="0"/>
              </a:rPr>
              <a:t>s</a:t>
            </a:r>
            <a:r>
              <a:rPr lang="en-US" sz="2000" b="1" dirty="0" smtClean="0">
                <a:solidFill>
                  <a:schemeClr val="tx1"/>
                </a:solidFill>
                <a:latin typeface="Courier New" panose="02070309020205020404" pitchFamily="49" charset="0"/>
                <a:cs typeface="Courier New" panose="02070309020205020404" pitchFamily="49" charset="0"/>
              </a:rPr>
              <a:t>how ip protocols </a:t>
            </a:r>
            <a:r>
              <a:rPr lang="en-US" sz="2000" dirty="0" smtClean="0">
                <a:cs typeface="Courier New" panose="02070309020205020404" pitchFamily="49" charset="0"/>
              </a:rPr>
              <a:t>command </a:t>
            </a:r>
            <a:r>
              <a:rPr lang="en-US" sz="2000" dirty="0" smtClean="0">
                <a:solidFill>
                  <a:schemeClr val="tx1"/>
                </a:solidFill>
              </a:rPr>
              <a:t>verifies networks that are advertised in OSPF.</a:t>
            </a:r>
          </a:p>
          <a:p>
            <a:endParaRPr lang="en-US" sz="2000" dirty="0" smtClean="0"/>
          </a:p>
          <a:p>
            <a:pPr marL="0" indent="0">
              <a:buNone/>
            </a:pPr>
            <a:endParaRPr lang="en-US" sz="2000" dirty="0" smtClean="0"/>
          </a:p>
          <a:p>
            <a:endParaRPr lang="en-US" sz="2000" dirty="0" smtClean="0"/>
          </a:p>
          <a:p>
            <a:r>
              <a:rPr lang="en-US" sz="2000" dirty="0" smtClean="0"/>
              <a:t>For an interface to be enabled for OSPF, a matching</a:t>
            </a:r>
            <a:r>
              <a:rPr lang="en-US" sz="2000" b="1" dirty="0"/>
              <a:t> </a:t>
            </a:r>
            <a:r>
              <a:rPr lang="en-US" sz="2000" b="1" dirty="0" smtClean="0">
                <a:latin typeface="Courier New" panose="02070309020205020404" pitchFamily="49" charset="0"/>
                <a:cs typeface="Courier New" panose="02070309020205020404" pitchFamily="49" charset="0"/>
              </a:rPr>
              <a:t>network</a:t>
            </a:r>
            <a:r>
              <a:rPr lang="en-US" sz="2000" b="1" dirty="0" smtClean="0"/>
              <a:t> </a:t>
            </a:r>
            <a:r>
              <a:rPr lang="en-US" sz="2000" dirty="0" smtClean="0"/>
              <a:t>command must be configured under the OSPF routing process.</a:t>
            </a:r>
          </a:p>
          <a:p>
            <a:endParaRPr lang="en-US" sz="2000" dirty="0" smtClean="0"/>
          </a:p>
          <a:p>
            <a:pPr marL="0" indent="0">
              <a:buNone/>
            </a:pPr>
            <a:endParaRPr lang="en-US" sz="2000" dirty="0" smtClean="0"/>
          </a:p>
          <a:p>
            <a:r>
              <a:rPr lang="en-US" sz="2000" dirty="0" smtClean="0"/>
              <a:t>Use the </a:t>
            </a:r>
            <a:r>
              <a:rPr lang="en-US" sz="2000" b="1" dirty="0" smtClean="0">
                <a:latin typeface="Courier New" panose="02070309020205020404" pitchFamily="49" charset="0"/>
                <a:cs typeface="Courier New" panose="02070309020205020404" pitchFamily="49" charset="0"/>
              </a:rPr>
              <a:t>show ip route </a:t>
            </a:r>
            <a:r>
              <a:rPr lang="en-US" sz="2000" dirty="0" smtClean="0">
                <a:cs typeface="Courier New" panose="02070309020205020404" pitchFamily="49" charset="0"/>
              </a:rPr>
              <a:t>command </a:t>
            </a:r>
            <a:r>
              <a:rPr lang="en-US" sz="2000" dirty="0" smtClean="0"/>
              <a:t>to verify routes in a routing table.</a:t>
            </a:r>
          </a:p>
          <a:p>
            <a:r>
              <a:rPr lang="en-US" sz="2000" dirty="0" smtClean="0"/>
              <a:t>Use the </a:t>
            </a:r>
            <a:r>
              <a:rPr lang="en-US" sz="2000" b="1" dirty="0" smtClean="0">
                <a:latin typeface="Courier New" panose="02070309020205020404" pitchFamily="49" charset="0"/>
                <a:cs typeface="Courier New" panose="02070309020205020404" pitchFamily="49" charset="0"/>
              </a:rPr>
              <a:t>show ip protocols </a:t>
            </a:r>
            <a:r>
              <a:rPr lang="en-US" sz="2000" dirty="0" smtClean="0">
                <a:latin typeface="+mj-lt"/>
                <a:cs typeface="Courier New" panose="02070309020205020404" pitchFamily="49" charset="0"/>
              </a:rPr>
              <a:t>command </a:t>
            </a:r>
            <a:r>
              <a:rPr lang="en-US" sz="2000" dirty="0" smtClean="0"/>
              <a:t>to verify that a route is being advertised.</a:t>
            </a:r>
          </a:p>
          <a:p>
            <a:endParaRPr lang="en-US" dirty="0" smtClean="0"/>
          </a:p>
          <a:p>
            <a:pPr>
              <a:buNone/>
            </a:pPr>
            <a:endParaRPr lang="en-US" dirty="0" smtClean="0"/>
          </a:p>
          <a:p>
            <a:pPr>
              <a:buNone/>
            </a:pPr>
            <a:endParaRPr lang="en-US" dirty="0" smtClean="0"/>
          </a:p>
          <a:p>
            <a:endParaRPr lang="en-US" dirty="0" smtClean="0"/>
          </a:p>
          <a:p>
            <a:endParaRPr lang="en-US" dirty="0" smtClean="0">
              <a:solidFill>
                <a:schemeClr val="tx1"/>
              </a:solidFill>
              <a:latin typeface="+mn-lt"/>
              <a:ea typeface="+mn-ea"/>
              <a:cs typeface="+mn-cs"/>
            </a:endParaRPr>
          </a:p>
          <a:p>
            <a:endParaRPr lang="en-US" dirty="0"/>
          </a:p>
        </p:txBody>
      </p:sp>
      <p:pic>
        <p:nvPicPr>
          <p:cNvPr id="2050" name="Picture 2"/>
          <p:cNvPicPr>
            <a:picLocks noChangeAspect="1" noChangeArrowheads="1"/>
          </p:cNvPicPr>
          <p:nvPr/>
        </p:nvPicPr>
        <p:blipFill>
          <a:blip r:embed="rId3" cstate="print"/>
          <a:srcRect l="49316" t="37119" r="16060" b="40152"/>
          <a:stretch>
            <a:fillRect/>
          </a:stretch>
        </p:blipFill>
        <p:spPr bwMode="auto">
          <a:xfrm>
            <a:off x="3393921" y="1729368"/>
            <a:ext cx="4667250" cy="14097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48829" t="35416" r="15739" b="52605"/>
          <a:stretch>
            <a:fillRect/>
          </a:stretch>
        </p:blipFill>
        <p:spPr bwMode="auto">
          <a:xfrm>
            <a:off x="2234193" y="4100395"/>
            <a:ext cx="4610100" cy="8763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cs typeface="Arial" charset="0"/>
              </a:rPr>
              <a:t>Troubleshoot Single-Area OSPFv3 Routing Issues</a:t>
            </a:r>
            <a:r>
              <a:rPr lang="en-US" sz="2800" dirty="0" smtClean="0"/>
              <a:t/>
            </a:r>
            <a:br>
              <a:rPr lang="en-US" sz="2800" dirty="0" smtClean="0"/>
            </a:br>
            <a:r>
              <a:rPr lang="en-US" sz="2800" dirty="0" smtClean="0">
                <a:cs typeface="Arial" charset="0"/>
              </a:rPr>
              <a:t>OSPFv3 Troubleshooting Commands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45294" y="1562671"/>
            <a:ext cx="8111852" cy="5143501"/>
          </a:xfrm>
        </p:spPr>
        <p:txBody>
          <a:bodyPr/>
          <a:lstStyle/>
          <a:p>
            <a:r>
              <a:rPr lang="en-US" sz="2000" b="1" dirty="0" smtClean="0">
                <a:latin typeface="Courier New" panose="02070309020205020404" pitchFamily="49" charset="0"/>
                <a:cs typeface="Courier New" panose="02070309020205020404" pitchFamily="49" charset="0"/>
              </a:rPr>
              <a:t>show ipv6 protocols</a:t>
            </a:r>
            <a:r>
              <a:rPr lang="en-US" sz="2000" b="1" dirty="0" smtClean="0"/>
              <a:t> </a:t>
            </a:r>
            <a:r>
              <a:rPr lang="en-US" sz="2000" dirty="0"/>
              <a:t> – </a:t>
            </a:r>
            <a:r>
              <a:rPr lang="en-US" sz="2000" dirty="0" smtClean="0"/>
              <a:t>Verifies vital OSPFv3 configuration information.</a:t>
            </a:r>
          </a:p>
          <a:p>
            <a:r>
              <a:rPr lang="en-US" sz="2000" b="1" dirty="0" smtClean="0">
                <a:latin typeface="Courier New" panose="02070309020205020404" pitchFamily="49" charset="0"/>
                <a:cs typeface="Courier New" panose="02070309020205020404" pitchFamily="49" charset="0"/>
              </a:rPr>
              <a:t>show ipv6 ospf neighbor </a:t>
            </a:r>
            <a:r>
              <a:rPr lang="en-US" sz="2000" dirty="0" smtClean="0"/>
              <a:t>– Verifies that the router has formed an adjacency with its neighboring routers.</a:t>
            </a:r>
          </a:p>
          <a:p>
            <a:r>
              <a:rPr lang="en-US" sz="2000" b="1" dirty="0" smtClean="0">
                <a:latin typeface="Courier New" panose="02070309020205020404" pitchFamily="49" charset="0"/>
                <a:cs typeface="Courier New" panose="02070309020205020404" pitchFamily="49" charset="0"/>
              </a:rPr>
              <a:t>show ipv6 ospf interface</a:t>
            </a:r>
            <a:r>
              <a:rPr lang="en-US" sz="2000" b="1" dirty="0" smtClean="0"/>
              <a:t> </a:t>
            </a:r>
            <a:r>
              <a:rPr lang="en-US" sz="2000" dirty="0"/>
              <a:t> – </a:t>
            </a:r>
            <a:r>
              <a:rPr lang="en-US" sz="2000" dirty="0" smtClean="0"/>
              <a:t>Displays the OSPFv3 parameters configured on an interface.</a:t>
            </a:r>
          </a:p>
          <a:p>
            <a:r>
              <a:rPr lang="en-US" sz="2000" b="1" dirty="0" smtClean="0">
                <a:latin typeface="Courier New" panose="02070309020205020404" pitchFamily="49" charset="0"/>
                <a:cs typeface="Courier New" panose="02070309020205020404" pitchFamily="49" charset="0"/>
              </a:rPr>
              <a:t>show ipv6 ospf</a:t>
            </a:r>
            <a:r>
              <a:rPr lang="en-US" sz="2000" b="1" dirty="0" smtClean="0"/>
              <a:t> </a:t>
            </a:r>
            <a:r>
              <a:rPr lang="en-US" sz="2000" dirty="0" smtClean="0"/>
              <a:t> </a:t>
            </a:r>
            <a:r>
              <a:rPr lang="en-US" sz="2000" dirty="0"/>
              <a:t>– </a:t>
            </a:r>
            <a:r>
              <a:rPr lang="en-US" sz="2000" dirty="0" smtClean="0"/>
              <a:t>Examines the OSPFv3 process ID and router ID.</a:t>
            </a:r>
          </a:p>
          <a:p>
            <a:r>
              <a:rPr lang="en-US" sz="2000" b="1" dirty="0" smtClean="0">
                <a:latin typeface="Courier New" panose="02070309020205020404" pitchFamily="49" charset="0"/>
                <a:cs typeface="Courier New" panose="02070309020205020404" pitchFamily="49" charset="0"/>
              </a:rPr>
              <a:t>show ipv6 route ospf</a:t>
            </a:r>
            <a:r>
              <a:rPr lang="en-US" sz="2000" b="1" dirty="0" smtClean="0"/>
              <a:t> </a:t>
            </a:r>
            <a:r>
              <a:rPr lang="en-US" sz="2000" dirty="0" smtClean="0"/>
              <a:t> </a:t>
            </a:r>
            <a:r>
              <a:rPr lang="en-US" sz="2000" dirty="0"/>
              <a:t>– </a:t>
            </a:r>
            <a:r>
              <a:rPr lang="en-US" sz="2000" dirty="0" smtClean="0"/>
              <a:t>Displays only the OSPFv3 learned routes in the routing table. </a:t>
            </a:r>
          </a:p>
          <a:p>
            <a:r>
              <a:rPr lang="en-US" sz="2000" b="1" dirty="0" smtClean="0">
                <a:latin typeface="Courier New" panose="02070309020205020404" pitchFamily="49" charset="0"/>
                <a:cs typeface="Courier New" panose="02070309020205020404" pitchFamily="49" charset="0"/>
              </a:rPr>
              <a:t>clear ipv6 </a:t>
            </a:r>
            <a:r>
              <a:rPr lang="en-US" sz="2000" b="1" dirty="0" err="1" smtClean="0">
                <a:latin typeface="Courier New" panose="02070309020205020404" pitchFamily="49" charset="0"/>
                <a:cs typeface="Courier New" panose="02070309020205020404" pitchFamily="49" charset="0"/>
              </a:rPr>
              <a:t>ospf</a:t>
            </a:r>
            <a:r>
              <a:rPr lang="en-US" sz="2000" b="1" dirty="0" smtClean="0">
                <a:latin typeface="Courier New" panose="02070309020205020404" pitchFamily="49" charset="0"/>
                <a:cs typeface="Courier New" panose="02070309020205020404" pitchFamily="49" charset="0"/>
              </a:rPr>
              <a:t> [</a:t>
            </a:r>
            <a:r>
              <a:rPr lang="en-US" sz="2000" i="1" dirty="0" smtClean="0">
                <a:latin typeface="Courier New" panose="02070309020205020404" pitchFamily="49" charset="0"/>
                <a:cs typeface="Courier New" panose="02070309020205020404" pitchFamily="49" charset="0"/>
              </a:rPr>
              <a:t>process-id</a:t>
            </a:r>
            <a:r>
              <a:rPr lang="en-US" sz="2000" b="1" dirty="0" smtClean="0">
                <a:latin typeface="Courier New" panose="02070309020205020404" pitchFamily="49" charset="0"/>
                <a:cs typeface="Courier New" panose="02070309020205020404" pitchFamily="49" charset="0"/>
              </a:rPr>
              <a:t>] process</a:t>
            </a:r>
            <a:r>
              <a:rPr lang="en-US" sz="2000" b="1" dirty="0">
                <a:latin typeface="Courier New" panose="02070309020205020404" pitchFamily="49" charset="0"/>
                <a:cs typeface="Courier New" panose="02070309020205020404" pitchFamily="49" charset="0"/>
              </a:rPr>
              <a:t> </a:t>
            </a:r>
            <a:r>
              <a:rPr lang="en-US" sz="2000" dirty="0" smtClean="0"/>
              <a:t>– Resets the OSPFv3 neighbor adjacencies.</a:t>
            </a:r>
          </a:p>
          <a:p>
            <a:pPr>
              <a:buNone/>
            </a:pPr>
            <a:endParaRPr lang="en-US" dirty="0" smtClean="0"/>
          </a:p>
          <a:p>
            <a:endParaRPr lang="en-US" dirty="0" smtClean="0"/>
          </a:p>
          <a:p>
            <a:endParaRPr lang="en-US" dirty="0" smtClean="0">
              <a:solidFill>
                <a:schemeClr val="tx1"/>
              </a:solidFill>
              <a:latin typeface="+mn-lt"/>
              <a:ea typeface="+mn-ea"/>
              <a:cs typeface="+mn-cs"/>
            </a:endParaRPr>
          </a:p>
          <a:p>
            <a:endParaRPr lang="en-US" dirty="0"/>
          </a:p>
        </p:txBody>
      </p:sp>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3883" y="374674"/>
            <a:ext cx="8145462" cy="838200"/>
          </a:xfrm>
        </p:spPr>
        <p:txBody>
          <a:bodyPr/>
          <a:lstStyle/>
          <a:p>
            <a:r>
              <a:rPr lang="en-US" dirty="0" smtClean="0"/>
              <a:t>Chapter 5: Summary</a:t>
            </a:r>
          </a:p>
        </p:txBody>
      </p:sp>
      <p:sp>
        <p:nvSpPr>
          <p:cNvPr id="34819" name="Content Placeholder 2"/>
          <p:cNvSpPr>
            <a:spLocks noGrp="1"/>
          </p:cNvSpPr>
          <p:nvPr>
            <p:ph idx="1"/>
          </p:nvPr>
        </p:nvSpPr>
        <p:spPr>
          <a:xfrm>
            <a:off x="502314" y="1360797"/>
            <a:ext cx="8159750" cy="5029200"/>
          </a:xfrm>
        </p:spPr>
        <p:txBody>
          <a:bodyPr/>
          <a:lstStyle/>
          <a:p>
            <a:r>
              <a:rPr lang="en-US" sz="2000" dirty="0" smtClean="0"/>
              <a:t>OSPF defines five network types: point-to-point, broadcast multiaccess, NBMA, point-to-multipoint, and virtual links.</a:t>
            </a:r>
          </a:p>
          <a:p>
            <a:r>
              <a:rPr lang="en-US" sz="2000" dirty="0" smtClean="0"/>
              <a:t>The </a:t>
            </a:r>
            <a:r>
              <a:rPr lang="en-US" sz="2000" dirty="0"/>
              <a:t>DR and BDR are elected to overcome challenges of flooding in an OSPF network.</a:t>
            </a:r>
          </a:p>
          <a:p>
            <a:r>
              <a:rPr lang="en-US" sz="2000" dirty="0"/>
              <a:t>The routers in the network elect the router with the highest interface priority as DR. The router with the second highest interface priority is elected as the BDR.</a:t>
            </a:r>
          </a:p>
          <a:p>
            <a:r>
              <a:rPr lang="en-US" sz="2000" dirty="0"/>
              <a:t>If all priorities are equal, the router with the highest ID is elected DR and the second highest ID becomes the BDR. </a:t>
            </a:r>
          </a:p>
          <a:p>
            <a:r>
              <a:rPr lang="en-US" sz="2000" dirty="0"/>
              <a:t>To  propagate a default route in OSPF, the ASBR must be configured with a default static route and the </a:t>
            </a:r>
            <a:r>
              <a:rPr lang="en-US" sz="2000" b="1" dirty="0"/>
              <a:t>default-information originate</a:t>
            </a:r>
            <a:r>
              <a:rPr lang="en-US" sz="2000" dirty="0"/>
              <a:t> command.</a:t>
            </a:r>
          </a:p>
          <a:p>
            <a:r>
              <a:rPr lang="en-US" sz="2000" dirty="0"/>
              <a:t>Verify routes with the </a:t>
            </a:r>
            <a:r>
              <a:rPr lang="en-US" sz="2000" b="1" dirty="0">
                <a:latin typeface="Courier New" panose="02070309020205020404" pitchFamily="49" charset="0"/>
                <a:cs typeface="Courier New" panose="02070309020205020404" pitchFamily="49" charset="0"/>
              </a:rPr>
              <a:t>show ip route</a:t>
            </a:r>
            <a:r>
              <a:rPr lang="en-US" sz="2000" dirty="0"/>
              <a:t> or </a:t>
            </a:r>
            <a:r>
              <a:rPr lang="en-US" sz="2000" b="1" dirty="0">
                <a:latin typeface="Courier New" panose="02070309020205020404" pitchFamily="49" charset="0"/>
                <a:cs typeface="Courier New" panose="02070309020205020404" pitchFamily="49" charset="0"/>
              </a:rPr>
              <a:t>show ipv6 route</a:t>
            </a:r>
            <a:r>
              <a:rPr lang="en-US" sz="2000" dirty="0"/>
              <a:t> command.</a:t>
            </a:r>
          </a:p>
          <a:p>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83066" y="461963"/>
            <a:ext cx="8145462" cy="838200"/>
          </a:xfrm>
        </p:spPr>
        <p:txBody>
          <a:bodyPr/>
          <a:lstStyle/>
          <a:p>
            <a:r>
              <a:rPr lang="en-US" dirty="0" smtClean="0"/>
              <a:t>Chapter 5: Summary (cont.)</a:t>
            </a:r>
          </a:p>
        </p:txBody>
      </p:sp>
      <p:sp>
        <p:nvSpPr>
          <p:cNvPr id="34819" name="Content Placeholder 2"/>
          <p:cNvSpPr>
            <a:spLocks noGrp="1"/>
          </p:cNvSpPr>
          <p:nvPr>
            <p:ph idx="1"/>
          </p:nvPr>
        </p:nvSpPr>
        <p:spPr>
          <a:xfrm>
            <a:off x="584200" y="1453795"/>
            <a:ext cx="8102600" cy="4827587"/>
          </a:xfrm>
        </p:spPr>
        <p:txBody>
          <a:bodyPr/>
          <a:lstStyle/>
          <a:p>
            <a:r>
              <a:rPr lang="en-US" sz="2000" dirty="0"/>
              <a:t>For OSPF to make a correct path determination, it may be necessary to adjust the default interface bandwidth.</a:t>
            </a:r>
          </a:p>
          <a:p>
            <a:r>
              <a:rPr lang="en-US" sz="2000" dirty="0"/>
              <a:t>To adjust the reference bandwidth, use the auto-cost reference-bandwidth Mbps router configuration mode command. </a:t>
            </a:r>
          </a:p>
          <a:p>
            <a:r>
              <a:rPr lang="en-US" sz="2000" dirty="0"/>
              <a:t>To adjust the interface bandwidth, use the bandwidth kilobits interface configuration mode command. </a:t>
            </a:r>
          </a:p>
          <a:p>
            <a:r>
              <a:rPr lang="en-US" sz="2000" dirty="0"/>
              <a:t>The OSPF Hello and Dead intervals must match or a neighbor adjacency does not occur.</a:t>
            </a:r>
          </a:p>
          <a:p>
            <a:r>
              <a:rPr lang="en-US" sz="2000" dirty="0"/>
              <a:t>OSPF supports three types of authentication: null, simple password authentication, and MD5 authentication.</a:t>
            </a:r>
          </a:p>
          <a:p>
            <a:r>
              <a:rPr lang="en-US" sz="2000" dirty="0"/>
              <a:t>When troubleshooting OSPF neighbors, be aware that the FULL or 2WAY states are normal.</a:t>
            </a:r>
          </a:p>
          <a:p>
            <a:pPr marL="0" indent="0">
              <a:buNone/>
            </a:pPr>
            <a:endParaRPr lang="en-US" sz="2000"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46589" y="376949"/>
            <a:ext cx="8145462" cy="838200"/>
          </a:xfrm>
        </p:spPr>
        <p:txBody>
          <a:bodyPr/>
          <a:lstStyle/>
          <a:p>
            <a:r>
              <a:rPr lang="en-US" dirty="0" smtClean="0"/>
              <a:t>Chapter 5: Summary (cont.)</a:t>
            </a:r>
          </a:p>
        </p:txBody>
      </p:sp>
      <p:sp>
        <p:nvSpPr>
          <p:cNvPr id="34819" name="Content Placeholder 2"/>
          <p:cNvSpPr>
            <a:spLocks noGrp="1"/>
          </p:cNvSpPr>
          <p:nvPr>
            <p:ph idx="1"/>
          </p:nvPr>
        </p:nvSpPr>
        <p:spPr>
          <a:xfrm>
            <a:off x="543256" y="1535113"/>
            <a:ext cx="7940675" cy="4827587"/>
          </a:xfrm>
        </p:spPr>
        <p:txBody>
          <a:bodyPr/>
          <a:lstStyle/>
          <a:p>
            <a:r>
              <a:rPr lang="en-US" sz="2000" dirty="0"/>
              <a:t>Troubleshooting commands: </a:t>
            </a:r>
            <a:r>
              <a:rPr lang="en-US" sz="2000" b="1" dirty="0">
                <a:latin typeface="Courier New" panose="02070309020205020404" pitchFamily="49" charset="0"/>
                <a:cs typeface="Courier New" panose="02070309020205020404" pitchFamily="49" charset="0"/>
              </a:rPr>
              <a:t>show ip protocols</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 ospf neighbor</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 ospf interface</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show ip ospf</a:t>
            </a:r>
            <a:endParaRPr lang="en-US" sz="2000" dirty="0">
              <a:latin typeface="Courier New" panose="02070309020205020404" pitchFamily="49" charset="0"/>
              <a:cs typeface="Courier New" panose="02070309020205020404" pitchFamily="49" charset="0"/>
            </a:endParaRPr>
          </a:p>
          <a:p>
            <a:r>
              <a:rPr lang="en-US" sz="2000" dirty="0"/>
              <a:t>Troubleshooting  OSPFv3 commands: </a:t>
            </a:r>
            <a:r>
              <a:rPr lang="en-US" sz="2000" b="1" dirty="0">
                <a:latin typeface="Courier New" panose="02070309020205020404" pitchFamily="49" charset="0"/>
                <a:cs typeface="Courier New" panose="02070309020205020404" pitchFamily="49" charset="0"/>
              </a:rPr>
              <a:t>show ipv6 protocols</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 neighbor</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 interface</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route ospf</a:t>
            </a:r>
            <a:r>
              <a:rPr lang="en-US" sz="2000" dirty="0"/>
              <a:t>,</a:t>
            </a:r>
            <a:r>
              <a:rPr lang="en-US" sz="2000" b="1" dirty="0"/>
              <a:t> </a:t>
            </a:r>
            <a:r>
              <a:rPr lang="en-US" sz="2000" dirty="0"/>
              <a:t>and </a:t>
            </a:r>
            <a:r>
              <a:rPr lang="en-US" sz="2000" b="1" dirty="0">
                <a:latin typeface="Courier New" panose="02070309020205020404" pitchFamily="49" charset="0"/>
                <a:cs typeface="Courier New" panose="02070309020205020404" pitchFamily="49" charset="0"/>
              </a:rPr>
              <a:t>clear ipv6 ospf </a:t>
            </a:r>
            <a:r>
              <a:rPr lang="en-US" sz="2000" dirty="0">
                <a:latin typeface="Courier New" panose="02070309020205020404" pitchFamily="49" charset="0"/>
                <a:cs typeface="Courier New" panose="02070309020205020404" pitchFamily="49" charset="0"/>
              </a:rPr>
              <a:t>[</a:t>
            </a:r>
            <a:r>
              <a:rPr lang="en-US" sz="2000" b="1" i="1" dirty="0">
                <a:latin typeface="Courier New" panose="02070309020205020404" pitchFamily="49" charset="0"/>
                <a:cs typeface="Courier New" panose="02070309020205020404" pitchFamily="49" charset="0"/>
              </a:rPr>
              <a:t>process-id</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process</a:t>
            </a:r>
          </a:p>
          <a:p>
            <a:endParaRPr lang="en-US" sz="2000" b="1"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n-US" dirty="0"/>
          </a:p>
        </p:txBody>
      </p:sp>
      <p:pic>
        <p:nvPicPr>
          <p:cNvPr id="3584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4827" y="464933"/>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Static Routing</a:t>
            </a:r>
            <a:endParaRPr lang="en-US" dirty="0">
              <a:solidFill>
                <a:schemeClr val="accent5">
                  <a:lumMod val="75000"/>
                </a:schemeClr>
              </a:solidFill>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44" y="1492417"/>
            <a:ext cx="6634106" cy="494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334791"/>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55638" y="1392072"/>
            <a:ext cx="7940675" cy="4194341"/>
          </a:xfrm>
        </p:spPr>
        <p:txBody>
          <a:bodyPr/>
          <a:lstStyle/>
          <a:p>
            <a:pPr algn="just"/>
            <a:r>
              <a:rPr lang="en-US" dirty="0"/>
              <a:t>A network administrator </a:t>
            </a:r>
            <a:r>
              <a:rPr lang="en-US" dirty="0" smtClean="0"/>
              <a:t>manually configures </a:t>
            </a:r>
            <a:r>
              <a:rPr lang="en-US" dirty="0"/>
              <a:t>a static route to reach a specific network</a:t>
            </a:r>
            <a:r>
              <a:rPr lang="en-US" dirty="0" smtClean="0"/>
              <a:t>.</a:t>
            </a:r>
          </a:p>
          <a:p>
            <a:pPr algn="just"/>
            <a:r>
              <a:rPr lang="en-US" dirty="0" smtClean="0"/>
              <a:t>A static route includes the network address and subnet mask of the remote network, along with the IP address of the next-hop router or exit interface. </a:t>
            </a:r>
          </a:p>
          <a:p>
            <a:pPr algn="just"/>
            <a:r>
              <a:rPr lang="en-US" dirty="0" smtClean="0"/>
              <a:t>Unlike </a:t>
            </a:r>
            <a:r>
              <a:rPr lang="en-US" dirty="0"/>
              <a:t>a dynamic routing protocol, static routes are not automatically updated and must be manually reconfigured any time the network topology changes. </a:t>
            </a:r>
            <a:endParaRPr lang="en-US" dirty="0" smtClean="0"/>
          </a:p>
          <a:p>
            <a:pPr algn="just"/>
            <a:r>
              <a:rPr lang="en-US" dirty="0" smtClean="0"/>
              <a:t>A </a:t>
            </a:r>
            <a:r>
              <a:rPr lang="en-US" dirty="0"/>
              <a:t>static route does not change until the administrator manually reconfigures it. </a:t>
            </a:r>
          </a:p>
        </p:txBody>
      </p:sp>
      <p:sp>
        <p:nvSpPr>
          <p:cNvPr id="5" name="Rectangle 2"/>
          <p:cNvSpPr>
            <a:spLocks noGrp="1" noChangeArrowheads="1"/>
          </p:cNvSpPr>
          <p:nvPr>
            <p:ph type="title"/>
          </p:nvPr>
        </p:nvSpPr>
        <p:spPr>
          <a:xfrm>
            <a:off x="394827" y="464933"/>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Static Routing</a:t>
            </a:r>
            <a:endParaRPr lang="en-US" dirty="0">
              <a:solidFill>
                <a:schemeClr val="accent5">
                  <a:lumMod val="75000"/>
                </a:schemeClr>
              </a:solidFill>
              <a:cs typeface="Arial" pitchFamily="34" charset="0"/>
            </a:endParaRPr>
          </a:p>
        </p:txBody>
      </p:sp>
    </p:spTree>
    <p:extLst>
      <p:ext uri="{BB962C8B-B14F-4D97-AF65-F5344CB8AC3E}">
        <p14:creationId xmlns:p14="http://schemas.microsoft.com/office/powerpoint/2010/main" val="932163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Routing</a:t>
            </a:r>
            <a:endParaRPr lang="en-US" dirty="0"/>
          </a:p>
        </p:txBody>
      </p:sp>
      <p:sp>
        <p:nvSpPr>
          <p:cNvPr id="3" name="Content Placeholder 2"/>
          <p:cNvSpPr>
            <a:spLocks noGrp="1"/>
          </p:cNvSpPr>
          <p:nvPr>
            <p:ph idx="1"/>
          </p:nvPr>
        </p:nvSpPr>
        <p:spPr/>
        <p:txBody>
          <a:bodyPr/>
          <a:lstStyle/>
          <a:p>
            <a:pPr algn="just"/>
            <a:r>
              <a:rPr lang="en-US" dirty="0"/>
              <a:t>Static routing has three primary uses:</a:t>
            </a:r>
          </a:p>
          <a:p>
            <a:pPr marL="800100" lvl="1" indent="-342900" algn="just">
              <a:buFont typeface="Arial" panose="020B0604020202020204" pitchFamily="34" charset="0"/>
              <a:buChar char="•"/>
            </a:pPr>
            <a:r>
              <a:rPr lang="en-US" dirty="0"/>
              <a:t>Providing ease of routing table maintenance in smaller networks that are not expected to grow </a:t>
            </a:r>
            <a:r>
              <a:rPr lang="en-US" dirty="0" smtClean="0"/>
              <a:t>significantly.</a:t>
            </a:r>
          </a:p>
          <a:p>
            <a:pPr marL="800100" lvl="1" indent="-342900" algn="just">
              <a:buFont typeface="Arial" panose="020B0604020202020204" pitchFamily="34" charset="0"/>
              <a:buChar char="•"/>
            </a:pPr>
            <a:r>
              <a:rPr lang="en-US" dirty="0" smtClean="0"/>
              <a:t>Routing </a:t>
            </a:r>
            <a:r>
              <a:rPr lang="en-US" dirty="0"/>
              <a:t>to and from stub networks. A stub network is a network accessed by a single route, and the router has only one </a:t>
            </a:r>
            <a:r>
              <a:rPr lang="en-US" dirty="0" smtClean="0"/>
              <a:t>neighbor.</a:t>
            </a:r>
          </a:p>
          <a:p>
            <a:pPr marL="800100" lvl="1" indent="-342900" algn="just">
              <a:buFont typeface="Arial" panose="020B0604020202020204" pitchFamily="34" charset="0"/>
              <a:buChar char="•"/>
            </a:pPr>
            <a:r>
              <a:rPr lang="en-US" dirty="0" smtClean="0"/>
              <a:t>Using </a:t>
            </a:r>
            <a:r>
              <a:rPr lang="en-US" dirty="0"/>
              <a:t>a single default route to represent a path to any network that does not have a more specific match with another route in the routing table. Default routes are used to send traffic to any destination beyond the next upstream router.</a:t>
            </a:r>
          </a:p>
          <a:p>
            <a:pPr algn="just"/>
            <a:endParaRPr lang="en-US" dirty="0"/>
          </a:p>
        </p:txBody>
      </p:sp>
    </p:spTree>
    <p:extLst>
      <p:ext uri="{BB962C8B-B14F-4D97-AF65-F5344CB8AC3E}">
        <p14:creationId xmlns:p14="http://schemas.microsoft.com/office/powerpoint/2010/main" val="3869779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5152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Dynamic Routing Protocols</a:t>
            </a:r>
            <a:endParaRPr lang="en-US" dirty="0">
              <a:solidFill>
                <a:schemeClr val="accent5">
                  <a:lumMod val="75000"/>
                </a:schemeClr>
              </a:solidFill>
              <a:cs typeface="Arial" pitchFamily="34"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858"/>
          <a:stretch/>
        </p:blipFill>
        <p:spPr bwMode="auto">
          <a:xfrm>
            <a:off x="1809747" y="1441924"/>
            <a:ext cx="5943603" cy="5218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226921"/>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5A296B8BE74D42A767B0E941422AB0" ma:contentTypeVersion="4" ma:contentTypeDescription="Create a new document." ma:contentTypeScope="" ma:versionID="b2987055cdbbb451f6044694553f92f9">
  <xsd:schema xmlns:xsd="http://www.w3.org/2001/XMLSchema" xmlns:xs="http://www.w3.org/2001/XMLSchema" xmlns:p="http://schemas.microsoft.com/office/2006/metadata/properties" xmlns:ns2="c88166b2-5d69-40f1-a805-b5c37c77ea46" targetNamespace="http://schemas.microsoft.com/office/2006/metadata/properties" ma:root="true" ma:fieldsID="15d2b851e3f329a21ae5eee5ceca8ae1" ns2:_="">
    <xsd:import namespace="c88166b2-5d69-40f1-a805-b5c37c77ea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8166b2-5d69-40f1-a805-b5c37c77e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680B09-CB4B-4AB1-985B-F2B008400CC0}"/>
</file>

<file path=customXml/itemProps2.xml><?xml version="1.0" encoding="utf-8"?>
<ds:datastoreItem xmlns:ds="http://schemas.openxmlformats.org/officeDocument/2006/customXml" ds:itemID="{5A81D369-B32C-4FA6-98E8-B5B3BFDC2CEB}"/>
</file>

<file path=docProps/app.xml><?xml version="1.0" encoding="utf-8"?>
<Properties xmlns="http://schemas.openxmlformats.org/officeDocument/2006/extended-properties" xmlns:vt="http://schemas.openxmlformats.org/officeDocument/2006/docPropsVTypes">
  <Template/>
  <TotalTime>12645</TotalTime>
  <Pages>28</Pages>
  <Words>2277</Words>
  <Application>Microsoft Office PowerPoint</Application>
  <PresentationFormat>On-screen Show (4:3)</PresentationFormat>
  <Paragraphs>339</Paragraphs>
  <Slides>55</Slides>
  <Notes>46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55</vt:i4>
      </vt:variant>
    </vt:vector>
  </HeadingPairs>
  <TitlesOfParts>
    <vt:vector size="61" baseType="lpstr">
      <vt:lpstr>ＭＳ Ｐゴシック</vt:lpstr>
      <vt:lpstr>Arial</vt:lpstr>
      <vt:lpstr>Courier New</vt:lpstr>
      <vt:lpstr>Wingdings</vt:lpstr>
      <vt:lpstr>PPT-TMPLT-WHT_C</vt:lpstr>
      <vt:lpstr>NetAcad-4F_PPT-WHT_060408</vt:lpstr>
      <vt:lpstr>Chapter 5: Adjust and Troubleshoot Single-Area OSPF  </vt:lpstr>
      <vt:lpstr>Chapter 5</vt:lpstr>
      <vt:lpstr>Chapter 5: Objectives</vt:lpstr>
      <vt:lpstr>5.1 Advanced Single-Area OSPF Configurations</vt:lpstr>
      <vt:lpstr>Routing in the Distribution and Core Layers Routing versus Switching</vt:lpstr>
      <vt:lpstr>Routing in the Distribution and Core Layers Static Routing</vt:lpstr>
      <vt:lpstr>Routing in the Distribution and Core Layers Static Routing</vt:lpstr>
      <vt:lpstr>Static Routing</vt:lpstr>
      <vt:lpstr>Routing in the Distribution and Core Layers Dynamic Routing Protocols</vt:lpstr>
      <vt:lpstr>Routing in the Distribution and Core Layers Dynamic Routing Protocols</vt:lpstr>
      <vt:lpstr>Routing in the Distribution and Core Layers Configuring Single-Area OSPF</vt:lpstr>
      <vt:lpstr>Routing in the Distribution and Core Layers Verifying Single-Area OSPF</vt:lpstr>
      <vt:lpstr>Routing in the Distribution and Core Layers Verifying Single-Area OSPF</vt:lpstr>
      <vt:lpstr>Routing in the Distribution and Core Layers Verifying Single-Area OSPF (cont.)</vt:lpstr>
      <vt:lpstr>Routing in the Distribution and Core Layers Verifying Single-Area OSPF (cont.)</vt:lpstr>
      <vt:lpstr>Routing in the Distribution and Core Layers Verifying Single-Area OSPF (cont.)</vt:lpstr>
      <vt:lpstr>Routing in the Distribution and Core Layers Configuring Single-Area OSPFv3</vt:lpstr>
      <vt:lpstr>Routing in the Distribution and Core Layers Verifying Single-Area OSPFv3</vt:lpstr>
      <vt:lpstr>Routing in the Distribution and Core Layers Verifying Single-Area OSPFv3 (cont.)</vt:lpstr>
      <vt:lpstr>OSPF in Multiaccess Networks OSPF Network Types</vt:lpstr>
      <vt:lpstr>OSPF in Multiaccess Networks Challenges in Multiaccess Networks</vt:lpstr>
      <vt:lpstr>OSPF in Multiaccess Networks OSPF Designated Router</vt:lpstr>
      <vt:lpstr>OSPF in Multiaccess Networks OSPF Designated Router (cont.)</vt:lpstr>
      <vt:lpstr>OSPF in Multiaccess Networks Verifying DR/BDR Roles</vt:lpstr>
      <vt:lpstr>OSPF in Multiaccess Networks Verifying DR/BDR Adjacencies</vt:lpstr>
      <vt:lpstr>OSPF in Multiaccess Networks Verifying DR/BDR Adjacencies</vt:lpstr>
      <vt:lpstr>OSPF in Multiaccess Networks Default DR/BDR Election Process</vt:lpstr>
      <vt:lpstr>OSPF in Multiaccess Networks DR/BDR Election Process</vt:lpstr>
      <vt:lpstr>OSPF in Multiaccess Networks DR/BDR Election Process</vt:lpstr>
      <vt:lpstr>OSPF in Multiaccess Networks The OSPF Priority</vt:lpstr>
      <vt:lpstr>Default Route Propagation Propagating a Default Static Route in OSPFv2</vt:lpstr>
      <vt:lpstr>Default Route Propagation Verifying the Propagated Default Route</vt:lpstr>
      <vt:lpstr>Default Route Propagation Propagating a Default Static Route in OSPFv3</vt:lpstr>
      <vt:lpstr>Fine-tuning OSPF Interfaces OSPF Hello and Dead Intervals</vt:lpstr>
      <vt:lpstr>Fine-tuning OSPF Interfaces Modifying OSPF Intervals</vt:lpstr>
      <vt:lpstr>Secure OSPF Secure Routing Updates</vt:lpstr>
      <vt:lpstr>Secure OSPF Secure Routing Updates</vt:lpstr>
      <vt:lpstr>Secure OSPF MD5 Authentication</vt:lpstr>
      <vt:lpstr>Secure OSPF  Configuring OSPF MD5 Authentication</vt:lpstr>
      <vt:lpstr>Secure OSPF  OSPF MD5 Authentication Example</vt:lpstr>
      <vt:lpstr>Secure OSPF  OSPF MD5 Authentication Example (cont.)</vt:lpstr>
      <vt:lpstr>Secure OSPF  Verifying OSPF MD5 Authentication</vt:lpstr>
      <vt:lpstr>Secure OSPF  Verifying OSPF MD5 Authentication (cont.)</vt:lpstr>
      <vt:lpstr>5.2 Troubleshooting Single-Area OSPF Implementations</vt:lpstr>
      <vt:lpstr>Components of Troubleshooting Single-Area OSPF  Forming OSPF Adjacencies</vt:lpstr>
      <vt:lpstr>Components of Troubleshooting Single-Area OSPF  Transitioning via OSPF States</vt:lpstr>
      <vt:lpstr>Components of Troubleshooting Single-Area OSPF  OSPF Troubleshooting Commands</vt:lpstr>
      <vt:lpstr>Components of Troubleshooting Single-Area OSPF  Components of Troubleshooting OSPF</vt:lpstr>
      <vt:lpstr>Troubleshoot Single-Area OSPFv2 Routing Issues Troubleshooting Neighbor Issues</vt:lpstr>
      <vt:lpstr>Troubleshoot Single-Area OSPFv2 Routing Issues Troubleshooting OSPF Routing Table Issues</vt:lpstr>
      <vt:lpstr>Troubleshoot Single-Area OSPFv3 Routing Issues OSPFv3 Troubleshooting Commands</vt:lpstr>
      <vt:lpstr>Chapter 5: Summary</vt:lpstr>
      <vt:lpstr>Chapter 5: Summary (cont.)</vt:lpstr>
      <vt:lpstr>Chapter 5: Summary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Husna Osman</cp:lastModifiedBy>
  <cp:revision>1045</cp:revision>
  <cp:lastPrinted>1999-01-27T00:54:54Z</cp:lastPrinted>
  <dcterms:created xsi:type="dcterms:W3CDTF">2006-10-23T15:07:30Z</dcterms:created>
  <dcterms:modified xsi:type="dcterms:W3CDTF">2017-04-26T01:13:19Z</dcterms:modified>
</cp:coreProperties>
</file>